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1"/>
  </p:sldMasterIdLst>
  <p:notesMasterIdLst>
    <p:notesMasterId r:id="rId18"/>
  </p:notesMasterIdLst>
  <p:sldIdLst>
    <p:sldId id="256" r:id="rId2"/>
    <p:sldId id="279" r:id="rId3"/>
    <p:sldId id="260" r:id="rId4"/>
    <p:sldId id="274" r:id="rId5"/>
    <p:sldId id="288" r:id="rId6"/>
    <p:sldId id="272" r:id="rId7"/>
    <p:sldId id="280" r:id="rId8"/>
    <p:sldId id="282" r:id="rId9"/>
    <p:sldId id="289" r:id="rId10"/>
    <p:sldId id="284" r:id="rId11"/>
    <p:sldId id="285" r:id="rId12"/>
    <p:sldId id="281" r:id="rId13"/>
    <p:sldId id="283" r:id="rId14"/>
    <p:sldId id="275" r:id="rId15"/>
    <p:sldId id="271" r:id="rId16"/>
    <p:sldId id="287" r:id="rId17"/>
  </p:sldIdLst>
  <p:sldSz cx="9144000" cy="5143500" type="screen16x9"/>
  <p:notesSz cx="6858000" cy="9144000"/>
  <p:embeddedFontLst>
    <p:embeddedFont>
      <p:font typeface="Assistant" pitchFamily="2" charset="-79"/>
      <p:regular r:id="rId19"/>
      <p:bold r:id="rId20"/>
    </p:embeddedFont>
    <p:embeddedFont>
      <p:font typeface="Cambria Math" panose="02040503050406030204" pitchFamily="18" charset="0"/>
      <p:regular r:id="rId21"/>
    </p:embeddedFont>
    <p:embeddedFont>
      <p:font typeface="Nunito Sans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Wingdings 3" panose="05040102010807070707" pitchFamily="18" charset="2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479D1D-8F1A-EBEF-AB43-712F4B84FA8A}" name="Pirovano  Umberto" initials="UP" userId="S::s328012@studenti.polito.it::b87a0825-020a-4336-93db-6a2d410fb9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2FC753"/>
    <a:srgbClr val="ACC5DF"/>
    <a:srgbClr val="C8D1E6"/>
    <a:srgbClr val="ACCBF9"/>
    <a:srgbClr val="328BC3"/>
    <a:srgbClr val="A384F0"/>
    <a:srgbClr val="7030A0"/>
    <a:srgbClr val="598B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FFEF08-818F-4307-B5B0-A28C4B5B7D8E}">
  <a:tblStyle styleId="{6CFFEF08-818F-4307-B5B0-A28C4B5B7D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58F6B-4CDB-4A10-A25F-A65FB50613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8/10/relationships/authors" Target="author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2CAD8BB-3EF1-4051-9D8E-93F96E7D0289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1</a:t>
          </a:r>
        </a:p>
      </dgm:t>
    </dgm:pt>
    <dgm:pt modelId="{18505F02-93E4-46A9-9855-3F0D6F79F293}" type="parTrans" cxnId="{DDC4460A-54B9-4989-A9EB-7A26291A1B1A}">
      <dgm:prSet/>
      <dgm:spPr/>
      <dgm:t>
        <a:bodyPr/>
        <a:lstStyle/>
        <a:p>
          <a:endParaRPr lang="it-IT"/>
        </a:p>
      </dgm:t>
    </dgm:pt>
    <dgm:pt modelId="{58823ABB-7167-4B7E-84C8-34250214F7F4}" type="sibTrans" cxnId="{DDC4460A-54B9-4989-A9EB-7A26291A1B1A}">
      <dgm:prSet/>
      <dgm:spPr/>
      <dgm:t>
        <a:bodyPr/>
        <a:lstStyle/>
        <a:p>
          <a:endParaRPr lang="it-IT"/>
        </a:p>
      </dgm:t>
    </dgm:pt>
    <dgm:pt modelId="{B11CFD39-F1CC-44C3-A97F-B08E0866FF03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gm:t>
    </dgm:pt>
    <dgm:pt modelId="{B63ADF51-8153-4358-881E-5749DF0542C9}" type="parTrans" cxnId="{D45D8C74-0F0C-4DC0-9739-2AA3BB14B5F6}">
      <dgm:prSet/>
      <dgm:spPr/>
      <dgm:t>
        <a:bodyPr/>
        <a:lstStyle/>
        <a:p>
          <a:endParaRPr lang="it-IT"/>
        </a:p>
      </dgm:t>
    </dgm:pt>
    <dgm:pt modelId="{1D7EBCF1-E3A5-4093-A645-FF8B20E47103}" type="sibTrans" cxnId="{D45D8C74-0F0C-4DC0-9739-2AA3BB14B5F6}">
      <dgm:prSet/>
      <dgm:spPr/>
      <dgm:t>
        <a:bodyPr/>
        <a:lstStyle/>
        <a:p>
          <a:endParaRPr lang="it-IT"/>
        </a:p>
      </dgm:t>
    </dgm:pt>
    <dgm:pt modelId="{69375AD0-1ECC-497E-84F0-21070A333DC5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gm:t>
    </dgm:pt>
    <dgm:pt modelId="{08948706-4DBB-463C-A3DC-4B6DA2543CFC}" type="parTrans" cxnId="{DCC4C5B0-601F-49CA-B6DF-23A91F83F01B}">
      <dgm:prSet/>
      <dgm:spPr/>
      <dgm:t>
        <a:bodyPr/>
        <a:lstStyle/>
        <a:p>
          <a:endParaRPr lang="it-IT"/>
        </a:p>
      </dgm:t>
    </dgm:pt>
    <dgm:pt modelId="{70690DA5-E231-4190-9D61-D6D8CE0FF522}" type="sibTrans" cxnId="{DCC4C5B0-601F-49CA-B6DF-23A91F83F01B}">
      <dgm:prSet/>
      <dgm:spPr/>
      <dgm:t>
        <a:bodyPr/>
        <a:lstStyle/>
        <a:p>
          <a:endParaRPr lang="it-IT"/>
        </a:p>
      </dgm:t>
    </dgm:pt>
    <dgm:pt modelId="{4A2ADD52-5AF4-4278-A3A5-E71E4C5EB7A6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gm:t>
    </dgm:pt>
    <dgm:pt modelId="{E162E843-BA16-46E7-8B84-D365EA827A60}" type="parTrans" cxnId="{3D0AA128-F9D3-4B7E-9606-2133B9EC41C3}">
      <dgm:prSet/>
      <dgm:spPr/>
      <dgm:t>
        <a:bodyPr/>
        <a:lstStyle/>
        <a:p>
          <a:endParaRPr lang="it-IT"/>
        </a:p>
      </dgm:t>
    </dgm:pt>
    <dgm:pt modelId="{569336DB-A6B2-4401-9A9F-8A83F0F83578}" type="sibTrans" cxnId="{3D0AA128-F9D3-4B7E-9606-2133B9EC41C3}">
      <dgm:prSet/>
      <dgm:spPr/>
      <dgm:t>
        <a:bodyPr/>
        <a:lstStyle/>
        <a:p>
          <a:endParaRPr lang="it-IT"/>
        </a:p>
      </dgm:t>
    </dgm:pt>
    <dgm:pt modelId="{0D16E6F0-77B5-4DE4-AA4E-C57AA3DB4BEF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gm:t>
    </dgm:pt>
    <dgm:pt modelId="{1C9C8BF7-B26B-48FC-B045-219AB9107926}" type="parTrans" cxnId="{9129051E-3C6A-4949-815A-D8C0FED69954}">
      <dgm:prSet/>
      <dgm:spPr/>
      <dgm:t>
        <a:bodyPr/>
        <a:lstStyle/>
        <a:p>
          <a:endParaRPr lang="it-IT"/>
        </a:p>
      </dgm:t>
    </dgm:pt>
    <dgm:pt modelId="{7A7D44EF-565F-4671-9AC1-1C071485032F}" type="sibTrans" cxnId="{9129051E-3C6A-4949-815A-D8C0FED69954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C88020-1CBE-4AF4-AB92-B13AF051C6E0}" type="pres">
      <dgm:prSet presAssocID="{72CAD8BB-3EF1-4051-9D8E-93F96E7D0289}" presName="root" presStyleCnt="0"/>
      <dgm:spPr/>
    </dgm:pt>
    <dgm:pt modelId="{3841BE6A-7C56-483C-BBAA-7162D63ED5A5}" type="pres">
      <dgm:prSet presAssocID="{72CAD8BB-3EF1-4051-9D8E-93F96E7D0289}" presName="rootComposite" presStyleCnt="0"/>
      <dgm:spPr/>
    </dgm:pt>
    <dgm:pt modelId="{4866BCF2-4FFD-48E2-A11D-3A53AE7FEFCC}" type="pres">
      <dgm:prSet presAssocID="{72CAD8BB-3EF1-4051-9D8E-93F96E7D0289}" presName="rootText" presStyleLbl="node1" presStyleIdx="0" presStyleCnt="1"/>
      <dgm:spPr/>
    </dgm:pt>
    <dgm:pt modelId="{0D9D7A31-1877-43ED-AC6A-6EF6E8EE0411}" type="pres">
      <dgm:prSet presAssocID="{72CAD8BB-3EF1-4051-9D8E-93F96E7D0289}" presName="rootConnector" presStyleLbl="node1" presStyleIdx="0" presStyleCnt="1"/>
      <dgm:spPr/>
    </dgm:pt>
    <dgm:pt modelId="{0B816D18-1E53-4B06-88AA-8AD8CA384D60}" type="pres">
      <dgm:prSet presAssocID="{72CAD8BB-3EF1-4051-9D8E-93F96E7D0289}" presName="childShape" presStyleCnt="0"/>
      <dgm:spPr/>
    </dgm:pt>
    <dgm:pt modelId="{8DAD690D-BBDD-45DC-8E07-1EE41F65F65F}" type="pres">
      <dgm:prSet presAssocID="{B63ADF51-8153-4358-881E-5749DF0542C9}" presName="Name13" presStyleLbl="parChTrans1D2" presStyleIdx="0" presStyleCnt="4"/>
      <dgm:spPr/>
    </dgm:pt>
    <dgm:pt modelId="{1DC4ECC2-CEA9-4843-B59F-EB089BAF99C6}" type="pres">
      <dgm:prSet presAssocID="{B11CFD39-F1CC-44C3-A97F-B08E0866FF03}" presName="childText" presStyleLbl="bgAcc1" presStyleIdx="0" presStyleCnt="4">
        <dgm:presLayoutVars>
          <dgm:bulletEnabled val="1"/>
        </dgm:presLayoutVars>
      </dgm:prSet>
      <dgm:spPr/>
    </dgm:pt>
    <dgm:pt modelId="{655A95CC-FAD3-424E-A2A4-F42AD7CE8C28}" type="pres">
      <dgm:prSet presAssocID="{08948706-4DBB-463C-A3DC-4B6DA2543CFC}" presName="Name13" presStyleLbl="parChTrans1D2" presStyleIdx="1" presStyleCnt="4"/>
      <dgm:spPr/>
    </dgm:pt>
    <dgm:pt modelId="{07D2C057-A06C-47A1-BC24-FE10B963D017}" type="pres">
      <dgm:prSet presAssocID="{69375AD0-1ECC-497E-84F0-21070A333DC5}" presName="childText" presStyleLbl="bgAcc1" presStyleIdx="1" presStyleCnt="4">
        <dgm:presLayoutVars>
          <dgm:bulletEnabled val="1"/>
        </dgm:presLayoutVars>
      </dgm:prSet>
      <dgm:spPr/>
    </dgm:pt>
    <dgm:pt modelId="{ACBF72A5-1784-4204-8778-33B87288B34A}" type="pres">
      <dgm:prSet presAssocID="{E162E843-BA16-46E7-8B84-D365EA827A60}" presName="Name13" presStyleLbl="parChTrans1D2" presStyleIdx="2" presStyleCnt="4"/>
      <dgm:spPr/>
    </dgm:pt>
    <dgm:pt modelId="{C20452A0-79A9-460E-A975-CFA39B71FF27}" type="pres">
      <dgm:prSet presAssocID="{4A2ADD52-5AF4-4278-A3A5-E71E4C5EB7A6}" presName="childText" presStyleLbl="bgAcc1" presStyleIdx="2" presStyleCnt="4">
        <dgm:presLayoutVars>
          <dgm:bulletEnabled val="1"/>
        </dgm:presLayoutVars>
      </dgm:prSet>
      <dgm:spPr/>
    </dgm:pt>
    <dgm:pt modelId="{7810E898-8136-4968-A711-793B3D5298E8}" type="pres">
      <dgm:prSet presAssocID="{1C9C8BF7-B26B-48FC-B045-219AB9107926}" presName="Name13" presStyleLbl="parChTrans1D2" presStyleIdx="3" presStyleCnt="4"/>
      <dgm:spPr/>
    </dgm:pt>
    <dgm:pt modelId="{C87D387D-6AB3-4DC1-98DA-55B7D616B2F3}" type="pres">
      <dgm:prSet presAssocID="{0D16E6F0-77B5-4DE4-AA4E-C57AA3DB4BEF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8EE45809-FF36-49FC-9CD2-C1C9FC1FDE4C}" type="presOf" srcId="{69375AD0-1ECC-497E-84F0-21070A333DC5}" destId="{07D2C057-A06C-47A1-BC24-FE10B963D017}" srcOrd="0" destOrd="0" presId="urn:microsoft.com/office/officeart/2005/8/layout/hierarchy3"/>
    <dgm:cxn modelId="{DDC4460A-54B9-4989-A9EB-7A26291A1B1A}" srcId="{38367EE0-DDD6-4D13-98F0-E6AB63EC523F}" destId="{72CAD8BB-3EF1-4051-9D8E-93F96E7D0289}" srcOrd="0" destOrd="0" parTransId="{18505F02-93E4-46A9-9855-3F0D6F79F293}" sibTransId="{58823ABB-7167-4B7E-84C8-34250214F7F4}"/>
    <dgm:cxn modelId="{9129051E-3C6A-4949-815A-D8C0FED69954}" srcId="{72CAD8BB-3EF1-4051-9D8E-93F96E7D0289}" destId="{0D16E6F0-77B5-4DE4-AA4E-C57AA3DB4BEF}" srcOrd="3" destOrd="0" parTransId="{1C9C8BF7-B26B-48FC-B045-219AB9107926}" sibTransId="{7A7D44EF-565F-4671-9AC1-1C071485032F}"/>
    <dgm:cxn modelId="{3D0AA128-F9D3-4B7E-9606-2133B9EC41C3}" srcId="{72CAD8BB-3EF1-4051-9D8E-93F96E7D0289}" destId="{4A2ADD52-5AF4-4278-A3A5-E71E4C5EB7A6}" srcOrd="2" destOrd="0" parTransId="{E162E843-BA16-46E7-8B84-D365EA827A60}" sibTransId="{569336DB-A6B2-4401-9A9F-8A83F0F83578}"/>
    <dgm:cxn modelId="{E22FAD5F-2966-4D46-9671-5307A7E3B607}" type="presOf" srcId="{72CAD8BB-3EF1-4051-9D8E-93F96E7D0289}" destId="{0D9D7A31-1877-43ED-AC6A-6EF6E8EE0411}" srcOrd="1" destOrd="0" presId="urn:microsoft.com/office/officeart/2005/8/layout/hierarchy3"/>
    <dgm:cxn modelId="{175CC94F-0070-4F85-BC00-AE247D69479C}" type="presOf" srcId="{72CAD8BB-3EF1-4051-9D8E-93F96E7D0289}" destId="{4866BCF2-4FFD-48E2-A11D-3A53AE7FEFCC}" srcOrd="0" destOrd="0" presId="urn:microsoft.com/office/officeart/2005/8/layout/hierarchy3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D45D8C74-0F0C-4DC0-9739-2AA3BB14B5F6}" srcId="{72CAD8BB-3EF1-4051-9D8E-93F96E7D0289}" destId="{B11CFD39-F1CC-44C3-A97F-B08E0866FF03}" srcOrd="0" destOrd="0" parTransId="{B63ADF51-8153-4358-881E-5749DF0542C9}" sibTransId="{1D7EBCF1-E3A5-4093-A645-FF8B20E47103}"/>
    <dgm:cxn modelId="{AC71A794-C494-45CB-A70E-D47F4AF0632C}" type="presOf" srcId="{08948706-4DBB-463C-A3DC-4B6DA2543CFC}" destId="{655A95CC-FAD3-424E-A2A4-F42AD7CE8C28}" srcOrd="0" destOrd="0" presId="urn:microsoft.com/office/officeart/2005/8/layout/hierarchy3"/>
    <dgm:cxn modelId="{55325AA3-E3C1-4E02-A916-BD10BA22B293}" type="presOf" srcId="{B63ADF51-8153-4358-881E-5749DF0542C9}" destId="{8DAD690D-BBDD-45DC-8E07-1EE41F65F65F}" srcOrd="0" destOrd="0" presId="urn:microsoft.com/office/officeart/2005/8/layout/hierarchy3"/>
    <dgm:cxn modelId="{4EDCACAC-A711-43FB-B865-67BA1D19C88B}" type="presOf" srcId="{4A2ADD52-5AF4-4278-A3A5-E71E4C5EB7A6}" destId="{C20452A0-79A9-460E-A975-CFA39B71FF27}" srcOrd="0" destOrd="0" presId="urn:microsoft.com/office/officeart/2005/8/layout/hierarchy3"/>
    <dgm:cxn modelId="{DCC4C5B0-601F-49CA-B6DF-23A91F83F01B}" srcId="{72CAD8BB-3EF1-4051-9D8E-93F96E7D0289}" destId="{69375AD0-1ECC-497E-84F0-21070A333DC5}" srcOrd="1" destOrd="0" parTransId="{08948706-4DBB-463C-A3DC-4B6DA2543CFC}" sibTransId="{70690DA5-E231-4190-9D61-D6D8CE0FF522}"/>
    <dgm:cxn modelId="{BA6BE5BA-2503-41BD-B08A-44E9433844D8}" type="presOf" srcId="{E162E843-BA16-46E7-8B84-D365EA827A60}" destId="{ACBF72A5-1784-4204-8778-33B87288B34A}" srcOrd="0" destOrd="0" presId="urn:microsoft.com/office/officeart/2005/8/layout/hierarchy3"/>
    <dgm:cxn modelId="{899729D4-B391-4CC4-A614-B8EA6CFCA48E}" type="presOf" srcId="{B11CFD39-F1CC-44C3-A97F-B08E0866FF03}" destId="{1DC4ECC2-CEA9-4843-B59F-EB089BAF99C6}" srcOrd="0" destOrd="0" presId="urn:microsoft.com/office/officeart/2005/8/layout/hierarchy3"/>
    <dgm:cxn modelId="{30E5BCE0-384E-4A91-8D34-C5200B41E0BB}" type="presOf" srcId="{0D16E6F0-77B5-4DE4-AA4E-C57AA3DB4BEF}" destId="{C87D387D-6AB3-4DC1-98DA-55B7D616B2F3}" srcOrd="0" destOrd="0" presId="urn:microsoft.com/office/officeart/2005/8/layout/hierarchy3"/>
    <dgm:cxn modelId="{CE96D0E2-1C1E-41CA-ACAE-84DAB505E9CC}" type="presOf" srcId="{1C9C8BF7-B26B-48FC-B045-219AB9107926}" destId="{7810E898-8136-4968-A711-793B3D5298E8}" srcOrd="0" destOrd="0" presId="urn:microsoft.com/office/officeart/2005/8/layout/hierarchy3"/>
    <dgm:cxn modelId="{C63F78F6-D497-4B65-A418-507E0ECCDED3}" type="presParOf" srcId="{5A25402B-0940-444E-B504-B5752D56C2E8}" destId="{AEC88020-1CBE-4AF4-AB92-B13AF051C6E0}" srcOrd="0" destOrd="0" presId="urn:microsoft.com/office/officeart/2005/8/layout/hierarchy3"/>
    <dgm:cxn modelId="{D446C80B-BD7B-4778-8D76-BF18C1AB6EF9}" type="presParOf" srcId="{AEC88020-1CBE-4AF4-AB92-B13AF051C6E0}" destId="{3841BE6A-7C56-483C-BBAA-7162D63ED5A5}" srcOrd="0" destOrd="0" presId="urn:microsoft.com/office/officeart/2005/8/layout/hierarchy3"/>
    <dgm:cxn modelId="{771D0764-525E-40A1-9B91-190C9DCF57B0}" type="presParOf" srcId="{3841BE6A-7C56-483C-BBAA-7162D63ED5A5}" destId="{4866BCF2-4FFD-48E2-A11D-3A53AE7FEFCC}" srcOrd="0" destOrd="0" presId="urn:microsoft.com/office/officeart/2005/8/layout/hierarchy3"/>
    <dgm:cxn modelId="{0487BC14-7915-4F79-9913-384FBA8A6262}" type="presParOf" srcId="{3841BE6A-7C56-483C-BBAA-7162D63ED5A5}" destId="{0D9D7A31-1877-43ED-AC6A-6EF6E8EE0411}" srcOrd="1" destOrd="0" presId="urn:microsoft.com/office/officeart/2005/8/layout/hierarchy3"/>
    <dgm:cxn modelId="{BE563C65-F649-4BE8-8F93-F0ACE1705D47}" type="presParOf" srcId="{AEC88020-1CBE-4AF4-AB92-B13AF051C6E0}" destId="{0B816D18-1E53-4B06-88AA-8AD8CA384D60}" srcOrd="1" destOrd="0" presId="urn:microsoft.com/office/officeart/2005/8/layout/hierarchy3"/>
    <dgm:cxn modelId="{7EE14E2B-7FD0-4A8C-B430-25E6071486D3}" type="presParOf" srcId="{0B816D18-1E53-4B06-88AA-8AD8CA384D60}" destId="{8DAD690D-BBDD-45DC-8E07-1EE41F65F65F}" srcOrd="0" destOrd="0" presId="urn:microsoft.com/office/officeart/2005/8/layout/hierarchy3"/>
    <dgm:cxn modelId="{A4985882-AF55-465A-98FE-D6DB7E8B0122}" type="presParOf" srcId="{0B816D18-1E53-4B06-88AA-8AD8CA384D60}" destId="{1DC4ECC2-CEA9-4843-B59F-EB089BAF99C6}" srcOrd="1" destOrd="0" presId="urn:microsoft.com/office/officeart/2005/8/layout/hierarchy3"/>
    <dgm:cxn modelId="{7437F5FD-4FB1-4C07-8302-5570559911BC}" type="presParOf" srcId="{0B816D18-1E53-4B06-88AA-8AD8CA384D60}" destId="{655A95CC-FAD3-424E-A2A4-F42AD7CE8C28}" srcOrd="2" destOrd="0" presId="urn:microsoft.com/office/officeart/2005/8/layout/hierarchy3"/>
    <dgm:cxn modelId="{D3964932-CE46-428A-9DFC-30643E20B90C}" type="presParOf" srcId="{0B816D18-1E53-4B06-88AA-8AD8CA384D60}" destId="{07D2C057-A06C-47A1-BC24-FE10B963D017}" srcOrd="3" destOrd="0" presId="urn:microsoft.com/office/officeart/2005/8/layout/hierarchy3"/>
    <dgm:cxn modelId="{50F0D8A3-A4EC-411E-AC8E-42FE181C5D94}" type="presParOf" srcId="{0B816D18-1E53-4B06-88AA-8AD8CA384D60}" destId="{ACBF72A5-1784-4204-8778-33B87288B34A}" srcOrd="4" destOrd="0" presId="urn:microsoft.com/office/officeart/2005/8/layout/hierarchy3"/>
    <dgm:cxn modelId="{F5035BC3-5E8D-439E-9C8C-2BAF35A17155}" type="presParOf" srcId="{0B816D18-1E53-4B06-88AA-8AD8CA384D60}" destId="{C20452A0-79A9-460E-A975-CFA39B71FF27}" srcOrd="5" destOrd="0" presId="urn:microsoft.com/office/officeart/2005/8/layout/hierarchy3"/>
    <dgm:cxn modelId="{2AABE6C8-BDB2-4EA6-B2A8-86A064795FBA}" type="presParOf" srcId="{0B816D18-1E53-4B06-88AA-8AD8CA384D60}" destId="{7810E898-8136-4968-A711-793B3D5298E8}" srcOrd="6" destOrd="0" presId="urn:microsoft.com/office/officeart/2005/8/layout/hierarchy3"/>
    <dgm:cxn modelId="{1EA3A542-CE20-4C2E-8377-0176B86C5764}" type="presParOf" srcId="{0B816D18-1E53-4B06-88AA-8AD8CA384D60}" destId="{C87D387D-6AB3-4DC1-98DA-55B7D616B2F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67EE0-DDD6-4D13-98F0-E6AB63EC5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1BE3855-D7F1-4D9E-9912-93B2F9B5B6A2}">
      <dgm:prSet phldrT="[Testo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it-IT" dirty="0"/>
            <a:t>Version 2</a:t>
          </a:r>
        </a:p>
      </dgm:t>
    </dgm:pt>
    <dgm:pt modelId="{F2245ABE-6FF3-4D4D-BB89-980094BB482A}" type="parTrans" cxnId="{79FD1DC2-CF38-4C72-AE63-F9FA1E899253}">
      <dgm:prSet/>
      <dgm:spPr/>
      <dgm:t>
        <a:bodyPr/>
        <a:lstStyle/>
        <a:p>
          <a:endParaRPr lang="it-IT"/>
        </a:p>
      </dgm:t>
    </dgm:pt>
    <dgm:pt modelId="{3222A5F1-26E3-4BCE-ADA2-C1B6D7E59A4A}" type="sibTrans" cxnId="{79FD1DC2-CF38-4C72-AE63-F9FA1E899253}">
      <dgm:prSet/>
      <dgm:spPr/>
      <dgm:t>
        <a:bodyPr/>
        <a:lstStyle/>
        <a:p>
          <a:endParaRPr lang="it-IT"/>
        </a:p>
      </dgm:t>
    </dgm:pt>
    <dgm:pt modelId="{4AB34BB9-7AFA-4C33-A25D-818BF2BD6FFE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it-IT" dirty="0">
              <a:solidFill>
                <a:schemeClr val="bg2">
                  <a:lumMod val="25000"/>
                </a:schemeClr>
              </a:solidFill>
            </a:rPr>
            <a:t>Final refining of the simulator</a:t>
          </a:r>
        </a:p>
      </dgm:t>
    </dgm:pt>
    <dgm:pt modelId="{D0F1ACAE-35FA-4077-89D5-EB21F4E2889B}" type="parTrans" cxnId="{F7B8BF5E-1484-4959-918B-B2A2B8762910}">
      <dgm:prSet/>
      <dgm:spPr/>
      <dgm:t>
        <a:bodyPr/>
        <a:lstStyle/>
        <a:p>
          <a:endParaRPr lang="it-IT"/>
        </a:p>
      </dgm:t>
    </dgm:pt>
    <dgm:pt modelId="{82E8D62B-31E3-43B5-A4E6-FA48088A3D2E}" type="sibTrans" cxnId="{F7B8BF5E-1484-4959-918B-B2A2B8762910}">
      <dgm:prSet/>
      <dgm:spPr/>
      <dgm:t>
        <a:bodyPr/>
        <a:lstStyle/>
        <a:p>
          <a:endParaRPr lang="it-IT"/>
        </a:p>
      </dgm:t>
    </dgm:pt>
    <dgm:pt modelId="{5EAEE4FA-63F0-488F-9A0A-1A0395AB2E81}">
      <dgm:prSet phldrT="[Testo]"/>
      <dgm:spPr>
        <a:ln>
          <a:solidFill>
            <a:schemeClr val="bg2">
              <a:lumMod val="25000"/>
            </a:schemeClr>
          </a:solidFill>
        </a:ln>
      </dgm:spPr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GUI implementation</a:t>
          </a:r>
        </a:p>
      </dgm:t>
    </dgm:pt>
    <dgm:pt modelId="{C04DFF3E-70E2-4615-94F7-4B874D9BD58F}" type="parTrans" cxnId="{B3B778EA-6B8C-4486-A6A8-33D642788353}">
      <dgm:prSet/>
      <dgm:spPr/>
      <dgm:t>
        <a:bodyPr/>
        <a:lstStyle/>
        <a:p>
          <a:endParaRPr lang="it-IT"/>
        </a:p>
      </dgm:t>
    </dgm:pt>
    <dgm:pt modelId="{CD2D2C58-A535-4329-B7A6-20E252A34A49}" type="sibTrans" cxnId="{B3B778EA-6B8C-4486-A6A8-33D642788353}">
      <dgm:prSet/>
      <dgm:spPr/>
      <dgm:t>
        <a:bodyPr/>
        <a:lstStyle/>
        <a:p>
          <a:endParaRPr lang="it-IT"/>
        </a:p>
      </dgm:t>
    </dgm:pt>
    <dgm:pt modelId="{5A25402B-0940-444E-B504-B5752D56C2E8}" type="pres">
      <dgm:prSet presAssocID="{38367EE0-DDD6-4D13-98F0-E6AB63EC5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C975234-7B6E-4B97-8D23-619B79885500}" type="pres">
      <dgm:prSet presAssocID="{E1BE3855-D7F1-4D9E-9912-93B2F9B5B6A2}" presName="root" presStyleCnt="0"/>
      <dgm:spPr/>
    </dgm:pt>
    <dgm:pt modelId="{B0165E74-C944-4F66-AA88-803341092DE7}" type="pres">
      <dgm:prSet presAssocID="{E1BE3855-D7F1-4D9E-9912-93B2F9B5B6A2}" presName="rootComposite" presStyleCnt="0"/>
      <dgm:spPr/>
    </dgm:pt>
    <dgm:pt modelId="{F63C3A36-24A4-4BE1-AFDC-CCF6E794A008}" type="pres">
      <dgm:prSet presAssocID="{E1BE3855-D7F1-4D9E-9912-93B2F9B5B6A2}" presName="rootText" presStyleLbl="node1" presStyleIdx="0" presStyleCnt="1"/>
      <dgm:spPr/>
    </dgm:pt>
    <dgm:pt modelId="{4F3A29AA-7416-469C-93FF-083EE1336515}" type="pres">
      <dgm:prSet presAssocID="{E1BE3855-D7F1-4D9E-9912-93B2F9B5B6A2}" presName="rootConnector" presStyleLbl="node1" presStyleIdx="0" presStyleCnt="1"/>
      <dgm:spPr/>
    </dgm:pt>
    <dgm:pt modelId="{34CC927C-BF8D-4A1B-A578-538E6385377B}" type="pres">
      <dgm:prSet presAssocID="{E1BE3855-D7F1-4D9E-9912-93B2F9B5B6A2}" presName="childShape" presStyleCnt="0"/>
      <dgm:spPr/>
    </dgm:pt>
    <dgm:pt modelId="{7999F927-38CF-4A94-9E00-63BAA29244C9}" type="pres">
      <dgm:prSet presAssocID="{D0F1ACAE-35FA-4077-89D5-EB21F4E2889B}" presName="Name13" presStyleLbl="parChTrans1D2" presStyleIdx="0" presStyleCnt="2"/>
      <dgm:spPr/>
    </dgm:pt>
    <dgm:pt modelId="{FB069ECA-8931-491E-BFF9-694B29711431}" type="pres">
      <dgm:prSet presAssocID="{4AB34BB9-7AFA-4C33-A25D-818BF2BD6FFE}" presName="childText" presStyleLbl="bgAcc1" presStyleIdx="0" presStyleCnt="2">
        <dgm:presLayoutVars>
          <dgm:bulletEnabled val="1"/>
        </dgm:presLayoutVars>
      </dgm:prSet>
      <dgm:spPr/>
    </dgm:pt>
    <dgm:pt modelId="{12E3B58D-B0F6-4695-82D2-29B72341601E}" type="pres">
      <dgm:prSet presAssocID="{C04DFF3E-70E2-4615-94F7-4B874D9BD58F}" presName="Name13" presStyleLbl="parChTrans1D2" presStyleIdx="1" presStyleCnt="2"/>
      <dgm:spPr/>
    </dgm:pt>
    <dgm:pt modelId="{76DC9E3D-CDC4-453B-9F30-55206DBA8772}" type="pres">
      <dgm:prSet presAssocID="{5EAEE4FA-63F0-488F-9A0A-1A0395AB2E81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CBDFCE06-20CB-44F6-A84D-FCC8190AFD40}" type="presOf" srcId="{D0F1ACAE-35FA-4077-89D5-EB21F4E2889B}" destId="{7999F927-38CF-4A94-9E00-63BAA29244C9}" srcOrd="0" destOrd="0" presId="urn:microsoft.com/office/officeart/2005/8/layout/hierarchy3"/>
    <dgm:cxn modelId="{AFFB9036-D07A-42DD-93A1-AA925B25F71F}" type="presOf" srcId="{5EAEE4FA-63F0-488F-9A0A-1A0395AB2E81}" destId="{76DC9E3D-CDC4-453B-9F30-55206DBA8772}" srcOrd="0" destOrd="0" presId="urn:microsoft.com/office/officeart/2005/8/layout/hierarchy3"/>
    <dgm:cxn modelId="{E0009C40-79AB-470B-BA7F-2B5AEDCA61E1}" type="presOf" srcId="{4AB34BB9-7AFA-4C33-A25D-818BF2BD6FFE}" destId="{FB069ECA-8931-491E-BFF9-694B29711431}" srcOrd="0" destOrd="0" presId="urn:microsoft.com/office/officeart/2005/8/layout/hierarchy3"/>
    <dgm:cxn modelId="{F7B8BF5E-1484-4959-918B-B2A2B8762910}" srcId="{E1BE3855-D7F1-4D9E-9912-93B2F9B5B6A2}" destId="{4AB34BB9-7AFA-4C33-A25D-818BF2BD6FFE}" srcOrd="0" destOrd="0" parTransId="{D0F1ACAE-35FA-4077-89D5-EB21F4E2889B}" sibTransId="{82E8D62B-31E3-43B5-A4E6-FA48088A3D2E}"/>
    <dgm:cxn modelId="{1BD3F273-3B41-46F5-A972-F14F6BF5C368}" type="presOf" srcId="{38367EE0-DDD6-4D13-98F0-E6AB63EC523F}" destId="{5A25402B-0940-444E-B504-B5752D56C2E8}" srcOrd="0" destOrd="0" presId="urn:microsoft.com/office/officeart/2005/8/layout/hierarchy3"/>
    <dgm:cxn modelId="{0695F473-B8C4-46DB-AE9E-40676F5B55F2}" type="presOf" srcId="{E1BE3855-D7F1-4D9E-9912-93B2F9B5B6A2}" destId="{F63C3A36-24A4-4BE1-AFDC-CCF6E794A008}" srcOrd="0" destOrd="0" presId="urn:microsoft.com/office/officeart/2005/8/layout/hierarchy3"/>
    <dgm:cxn modelId="{7862B69F-A5A5-43AF-8DFC-8DBE9736545F}" type="presOf" srcId="{C04DFF3E-70E2-4615-94F7-4B874D9BD58F}" destId="{12E3B58D-B0F6-4695-82D2-29B72341601E}" srcOrd="0" destOrd="0" presId="urn:microsoft.com/office/officeart/2005/8/layout/hierarchy3"/>
    <dgm:cxn modelId="{7568E1AC-EF87-4CD3-97E3-7C5B1CB2EA9D}" type="presOf" srcId="{E1BE3855-D7F1-4D9E-9912-93B2F9B5B6A2}" destId="{4F3A29AA-7416-469C-93FF-083EE1336515}" srcOrd="1" destOrd="0" presId="urn:microsoft.com/office/officeart/2005/8/layout/hierarchy3"/>
    <dgm:cxn modelId="{79FD1DC2-CF38-4C72-AE63-F9FA1E899253}" srcId="{38367EE0-DDD6-4D13-98F0-E6AB63EC523F}" destId="{E1BE3855-D7F1-4D9E-9912-93B2F9B5B6A2}" srcOrd="0" destOrd="0" parTransId="{F2245ABE-6FF3-4D4D-BB89-980094BB482A}" sibTransId="{3222A5F1-26E3-4BCE-ADA2-C1B6D7E59A4A}"/>
    <dgm:cxn modelId="{B3B778EA-6B8C-4486-A6A8-33D642788353}" srcId="{E1BE3855-D7F1-4D9E-9912-93B2F9B5B6A2}" destId="{5EAEE4FA-63F0-488F-9A0A-1A0395AB2E81}" srcOrd="1" destOrd="0" parTransId="{C04DFF3E-70E2-4615-94F7-4B874D9BD58F}" sibTransId="{CD2D2C58-A535-4329-B7A6-20E252A34A49}"/>
    <dgm:cxn modelId="{CC0B8EB3-23D6-4392-9240-EE918CE73FA9}" type="presParOf" srcId="{5A25402B-0940-444E-B504-B5752D56C2E8}" destId="{DC975234-7B6E-4B97-8D23-619B79885500}" srcOrd="0" destOrd="0" presId="urn:microsoft.com/office/officeart/2005/8/layout/hierarchy3"/>
    <dgm:cxn modelId="{071812E0-1227-4577-A721-A7A1969812D6}" type="presParOf" srcId="{DC975234-7B6E-4B97-8D23-619B79885500}" destId="{B0165E74-C944-4F66-AA88-803341092DE7}" srcOrd="0" destOrd="0" presId="urn:microsoft.com/office/officeart/2005/8/layout/hierarchy3"/>
    <dgm:cxn modelId="{8288995C-56B3-4126-B187-C4DEBFB0E86A}" type="presParOf" srcId="{B0165E74-C944-4F66-AA88-803341092DE7}" destId="{F63C3A36-24A4-4BE1-AFDC-CCF6E794A008}" srcOrd="0" destOrd="0" presId="urn:microsoft.com/office/officeart/2005/8/layout/hierarchy3"/>
    <dgm:cxn modelId="{E9C279B6-4C77-4833-B6B8-F5A68284741D}" type="presParOf" srcId="{B0165E74-C944-4F66-AA88-803341092DE7}" destId="{4F3A29AA-7416-469C-93FF-083EE1336515}" srcOrd="1" destOrd="0" presId="urn:microsoft.com/office/officeart/2005/8/layout/hierarchy3"/>
    <dgm:cxn modelId="{4A8360E2-1C6C-46E9-A64A-78C5D80A3C0A}" type="presParOf" srcId="{DC975234-7B6E-4B97-8D23-619B79885500}" destId="{34CC927C-BF8D-4A1B-A578-538E6385377B}" srcOrd="1" destOrd="0" presId="urn:microsoft.com/office/officeart/2005/8/layout/hierarchy3"/>
    <dgm:cxn modelId="{58F334B1-FCA6-4E63-B4B4-E719167D1FEF}" type="presParOf" srcId="{34CC927C-BF8D-4A1B-A578-538E6385377B}" destId="{7999F927-38CF-4A94-9E00-63BAA29244C9}" srcOrd="0" destOrd="0" presId="urn:microsoft.com/office/officeart/2005/8/layout/hierarchy3"/>
    <dgm:cxn modelId="{660F4ED6-5736-4EE3-B97B-D6EE9573716C}" type="presParOf" srcId="{34CC927C-BF8D-4A1B-A578-538E6385377B}" destId="{FB069ECA-8931-491E-BFF9-694B29711431}" srcOrd="1" destOrd="0" presId="urn:microsoft.com/office/officeart/2005/8/layout/hierarchy3"/>
    <dgm:cxn modelId="{934B06AF-80AC-4237-85CA-9AE7569CE886}" type="presParOf" srcId="{34CC927C-BF8D-4A1B-A578-538E6385377B}" destId="{12E3B58D-B0F6-4695-82D2-29B72341601E}" srcOrd="2" destOrd="0" presId="urn:microsoft.com/office/officeart/2005/8/layout/hierarchy3"/>
    <dgm:cxn modelId="{563BCBB0-398F-482E-866E-5391B0A1BB32}" type="presParOf" srcId="{34CC927C-BF8D-4A1B-A578-538E6385377B}" destId="{76DC9E3D-CDC4-453B-9F30-55206DBA877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6BCF2-4FFD-48E2-A11D-3A53AE7FEFCC}">
      <dsp:nvSpPr>
        <dsp:cNvPr id="0" name=""/>
        <dsp:cNvSpPr/>
      </dsp:nvSpPr>
      <dsp:spPr>
        <a:xfrm>
          <a:off x="420060" y="2702"/>
          <a:ext cx="1165202" cy="582601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Version 1</a:t>
          </a:r>
        </a:p>
      </dsp:txBody>
      <dsp:txXfrm>
        <a:off x="437124" y="19766"/>
        <a:ext cx="1131074" cy="548473"/>
      </dsp:txXfrm>
    </dsp:sp>
    <dsp:sp modelId="{8DAD690D-BBDD-45DC-8E07-1EE41F65F65F}">
      <dsp:nvSpPr>
        <dsp:cNvPr id="0" name=""/>
        <dsp:cNvSpPr/>
      </dsp:nvSpPr>
      <dsp:spPr>
        <a:xfrm>
          <a:off x="536580" y="585303"/>
          <a:ext cx="116520" cy="436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950"/>
              </a:lnTo>
              <a:lnTo>
                <a:pt x="116520" y="43695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4ECC2-CEA9-4843-B59F-EB089BAF99C6}">
      <dsp:nvSpPr>
        <dsp:cNvPr id="0" name=""/>
        <dsp:cNvSpPr/>
      </dsp:nvSpPr>
      <dsp:spPr>
        <a:xfrm>
          <a:off x="653100" y="730953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Wireless channel simulator establishment</a:t>
          </a:r>
        </a:p>
      </dsp:txBody>
      <dsp:txXfrm>
        <a:off x="670164" y="748017"/>
        <a:ext cx="898033" cy="548473"/>
      </dsp:txXfrm>
    </dsp:sp>
    <dsp:sp modelId="{655A95CC-FAD3-424E-A2A4-F42AD7CE8C28}">
      <dsp:nvSpPr>
        <dsp:cNvPr id="0" name=""/>
        <dsp:cNvSpPr/>
      </dsp:nvSpPr>
      <dsp:spPr>
        <a:xfrm>
          <a:off x="536580" y="585303"/>
          <a:ext cx="116520" cy="1165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202"/>
              </a:lnTo>
              <a:lnTo>
                <a:pt x="116520" y="11652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2C057-A06C-47A1-BC24-FE10B963D017}">
      <dsp:nvSpPr>
        <dsp:cNvPr id="0" name=""/>
        <dsp:cNvSpPr/>
      </dsp:nvSpPr>
      <dsp:spPr>
        <a:xfrm>
          <a:off x="653100" y="1459204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Path logic development</a:t>
          </a:r>
        </a:p>
      </dsp:txBody>
      <dsp:txXfrm>
        <a:off x="670164" y="1476268"/>
        <a:ext cx="898033" cy="548473"/>
      </dsp:txXfrm>
    </dsp:sp>
    <dsp:sp modelId="{ACBF72A5-1784-4204-8778-33B87288B34A}">
      <dsp:nvSpPr>
        <dsp:cNvPr id="0" name=""/>
        <dsp:cNvSpPr/>
      </dsp:nvSpPr>
      <dsp:spPr>
        <a:xfrm>
          <a:off x="536580" y="585303"/>
          <a:ext cx="116520" cy="189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3453"/>
              </a:lnTo>
              <a:lnTo>
                <a:pt x="116520" y="189345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452A0-79A9-460E-A975-CFA39B71FF27}">
      <dsp:nvSpPr>
        <dsp:cNvPr id="0" name=""/>
        <dsp:cNvSpPr/>
      </dsp:nvSpPr>
      <dsp:spPr>
        <a:xfrm>
          <a:off x="653100" y="2187456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Results’ analysis</a:t>
          </a:r>
        </a:p>
      </dsp:txBody>
      <dsp:txXfrm>
        <a:off x="670164" y="2204520"/>
        <a:ext cx="898033" cy="548473"/>
      </dsp:txXfrm>
    </dsp:sp>
    <dsp:sp modelId="{7810E898-8136-4968-A711-793B3D5298E8}">
      <dsp:nvSpPr>
        <dsp:cNvPr id="0" name=""/>
        <dsp:cNvSpPr/>
      </dsp:nvSpPr>
      <dsp:spPr>
        <a:xfrm>
          <a:off x="536580" y="585303"/>
          <a:ext cx="116520" cy="2621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1705"/>
              </a:lnTo>
              <a:lnTo>
                <a:pt x="116520" y="262170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D387D-6AB3-4DC1-98DA-55B7D616B2F3}">
      <dsp:nvSpPr>
        <dsp:cNvPr id="0" name=""/>
        <dsp:cNvSpPr/>
      </dsp:nvSpPr>
      <dsp:spPr>
        <a:xfrm>
          <a:off x="653100" y="2915707"/>
          <a:ext cx="932161" cy="582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solidFill>
                <a:schemeClr val="bg2">
                  <a:lumMod val="25000"/>
                </a:schemeClr>
              </a:solidFill>
            </a:rPr>
            <a:t>System assessment based on KPIs</a:t>
          </a:r>
        </a:p>
      </dsp:txBody>
      <dsp:txXfrm>
        <a:off x="670164" y="2932771"/>
        <a:ext cx="898033" cy="548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C3A36-24A4-4BE1-AFDC-CCF6E794A008}">
      <dsp:nvSpPr>
        <dsp:cNvPr id="0" name=""/>
        <dsp:cNvSpPr/>
      </dsp:nvSpPr>
      <dsp:spPr>
        <a:xfrm>
          <a:off x="267840" y="1919"/>
          <a:ext cx="2027577" cy="101378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/>
            <a:t>Version 2</a:t>
          </a:r>
        </a:p>
      </dsp:txBody>
      <dsp:txXfrm>
        <a:off x="297533" y="31612"/>
        <a:ext cx="1968191" cy="954402"/>
      </dsp:txXfrm>
    </dsp:sp>
    <dsp:sp modelId="{7999F927-38CF-4A94-9E00-63BAA29244C9}">
      <dsp:nvSpPr>
        <dsp:cNvPr id="0" name=""/>
        <dsp:cNvSpPr/>
      </dsp:nvSpPr>
      <dsp:spPr>
        <a:xfrm>
          <a:off x="470598" y="1015708"/>
          <a:ext cx="202757" cy="760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341"/>
              </a:lnTo>
              <a:lnTo>
                <a:pt x="202757" y="76034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069ECA-8931-491E-BFF9-694B29711431}">
      <dsp:nvSpPr>
        <dsp:cNvPr id="0" name=""/>
        <dsp:cNvSpPr/>
      </dsp:nvSpPr>
      <dsp:spPr>
        <a:xfrm>
          <a:off x="673355" y="1269155"/>
          <a:ext cx="1622061" cy="101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it-IT" sz="1600" kern="1200" dirty="0">
              <a:solidFill>
                <a:schemeClr val="bg2">
                  <a:lumMod val="25000"/>
                </a:schemeClr>
              </a:solidFill>
            </a:rPr>
            <a:t>Final refining of the simulator</a:t>
          </a:r>
        </a:p>
      </dsp:txBody>
      <dsp:txXfrm>
        <a:off x="703048" y="1298848"/>
        <a:ext cx="1562675" cy="954402"/>
      </dsp:txXfrm>
    </dsp:sp>
    <dsp:sp modelId="{12E3B58D-B0F6-4695-82D2-29B72341601E}">
      <dsp:nvSpPr>
        <dsp:cNvPr id="0" name=""/>
        <dsp:cNvSpPr/>
      </dsp:nvSpPr>
      <dsp:spPr>
        <a:xfrm>
          <a:off x="470598" y="1015708"/>
          <a:ext cx="202757" cy="2027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7577"/>
              </a:lnTo>
              <a:lnTo>
                <a:pt x="202757" y="202757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C9E3D-CDC4-453B-9F30-55206DBA8772}">
      <dsp:nvSpPr>
        <dsp:cNvPr id="0" name=""/>
        <dsp:cNvSpPr/>
      </dsp:nvSpPr>
      <dsp:spPr>
        <a:xfrm>
          <a:off x="673355" y="2536390"/>
          <a:ext cx="1622061" cy="101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2">
                  <a:lumMod val="25000"/>
                </a:schemeClr>
              </a:solidFill>
            </a:rPr>
            <a:t>GUI implementation</a:t>
          </a:r>
        </a:p>
      </dsp:txBody>
      <dsp:txXfrm>
        <a:off x="703048" y="2566083"/>
        <a:ext cx="1562675" cy="954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46.8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0 125,'324'-1,"367"2,-330 27,-148-7,282-14,-274-10,165-23,-372 24,48-3,-24 2,1-1,38-10,41-10,189-15,-237 29,102-26,-145 31,0 1,0 1,0 1,0 1,0 2,0 1,0 1,0 1,0 1,48 17,80 14,38-3,-10-3,-155-26,1 0,0-2,49-3,33 2,440 11,-171-9,-269 5,-66-4,0-1,0-2,53-7,-6-4,-76 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52.3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1 107,'470'-14,"-309"9,-63 3,107-15,-90 1,213-1,424 18,-403-1,-161-10,11 1,24 0,-1 0,544 10,-632 8,0 0,19 0,-8 0,78 11,-84-5,-69-8,107 4,588-12,-633-8,2 0,-87 7,81-15,-29 3,-86 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8:59:56.9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54,'669'0,"-541"-9,-10 0,203-5,-235 6,139-6,2 24,23-1,578-9,-687 9,-2 0,563-10,-569 10,1 0,-73-8,82 11,-76-6,128-6,-83-2,725 2,-817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1T19:00:01.8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0 109,'286'-11,"-183"6,439 1,-290 6,-178-2,144-20,-118 9,0 4,131 8,-82 1,42-11,4-1,21 0,224 1,-266 11,188-15,147 7,-292 8,-4 11,157-6,-208-10,60 3,-205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6b10eb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6b10eb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b7bb555bee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b7bb555bee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15717E21-BC3A-09FE-D37D-78980C8CC0C6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BDF68E2-58F2-4D09-BE8B-E3BD06533059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07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9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11130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9431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6820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98624D31-43A5-475A-80CF-332C9F6DCF35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69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905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98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63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041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38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228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45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97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965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32ABBEA6-7C60-4B02-AE87-00D78D8422AF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51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96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6350"/>
            <a:ext cx="9144001" cy="5149850"/>
            <a:chOff x="0" y="-8467"/>
            <a:chExt cx="12192001" cy="6866467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 userDrawn="1"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7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7D96CC60-DF0A-F502-5204-4ECCE271349B}"/>
              </a:ext>
            </a:extLst>
          </p:cNvPr>
          <p:cNvSpPr/>
          <p:nvPr userDrawn="1"/>
        </p:nvSpPr>
        <p:spPr>
          <a:xfrm>
            <a:off x="0" y="0"/>
            <a:ext cx="9141618" cy="51435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9598" y="4863036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9D91EC-A0D5-1BFE-176E-833AAB84DAD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69742" y="4531021"/>
            <a:ext cx="1282352" cy="6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-mmlab/mmsegmentation/tree/main/configs/deeplabv3plu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00.png"/><Relationship Id="rId12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8.png"/><Relationship Id="rId5" Type="http://schemas.openxmlformats.org/officeDocument/2006/relationships/image" Target="../media/image17.svg"/><Relationship Id="rId10" Type="http://schemas.openxmlformats.org/officeDocument/2006/relationships/customXml" Target="../ink/ink3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1845253" y="522514"/>
            <a:ext cx="5825202" cy="204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Collision avoidance simulator in autonomous driving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PROJECT SOFTWARE-DEFINED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COMMUNICATION SYSTEMS</a:t>
            </a:r>
            <a:endParaRPr sz="4700" b="0" dirty="0">
              <a:solidFill>
                <a:schemeClr val="bg2">
                  <a:lumMod val="2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37867" y="4550405"/>
            <a:ext cx="6700863" cy="72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Umberto Pirovano - Andrea Conese - Andrea Paternò -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Hamze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Ghorbani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bg2">
                    <a:lumMod val="25000"/>
                  </a:schemeClr>
                </a:solidFill>
              </a:rPr>
              <a:t>Koujani</a:t>
            </a:r>
            <a:endParaRPr lang="it-IT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4" descr="University - CyberChallenge.IT">
            <a:extLst>
              <a:ext uri="{FF2B5EF4-FFF2-40B4-BE49-F238E27FC236}">
                <a16:creationId xmlns:a16="http://schemas.microsoft.com/office/drawing/2014/main" id="{421D6734-DA8B-F58D-59F6-9BD45C38A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4067484" y="2884024"/>
            <a:ext cx="1380740" cy="13541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826;p33">
            <a:extLst>
              <a:ext uri="{FF2B5EF4-FFF2-40B4-BE49-F238E27FC236}">
                <a16:creationId xmlns:a16="http://schemas.microsoft.com/office/drawing/2014/main" id="{09067AC0-5900-F8D7-1131-A1F01A7240EF}"/>
              </a:ext>
            </a:extLst>
          </p:cNvPr>
          <p:cNvSpPr txBox="1">
            <a:spLocks/>
          </p:cNvSpPr>
          <p:nvPr/>
        </p:nvSpPr>
        <p:spPr>
          <a:xfrm>
            <a:off x="7557507" y="4550405"/>
            <a:ext cx="1586493" cy="555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100" dirty="0">
                <a:solidFill>
                  <a:schemeClr val="bg2">
                    <a:lumMod val="25000"/>
                  </a:schemeClr>
                </a:solidFill>
              </a:rPr>
              <a:t>V1 </a:t>
            </a:r>
            <a:r>
              <a:rPr lang="it-IT" sz="1100" dirty="0" err="1">
                <a:solidFill>
                  <a:schemeClr val="bg2">
                    <a:lumMod val="25000"/>
                  </a:schemeClr>
                </a:solidFill>
              </a:rPr>
              <a:t>presentation</a:t>
            </a:r>
            <a:endParaRPr lang="it-IT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6D2C544-7F58-E73F-8D74-64427CA76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68528"/>
              </p:ext>
            </p:extLst>
          </p:nvPr>
        </p:nvGraphicFramePr>
        <p:xfrm>
          <a:off x="1544319" y="1455928"/>
          <a:ext cx="6055360" cy="3407108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255481259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458933864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1344601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TAG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MEMORY</a:t>
                      </a:r>
                    </a:p>
                    <a:p>
                      <a:pPr algn="ctr"/>
                      <a:r>
                        <a:rPr lang="it-IT" sz="1100" b="1" dirty="0"/>
                        <a:t>REQUIRED</a:t>
                      </a:r>
                    </a:p>
                    <a:p>
                      <a:pPr algn="ctr"/>
                      <a:r>
                        <a:rPr lang="it-IT" sz="1100" b="1" dirty="0"/>
                        <a:t>(GB)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INF. TIME</a:t>
                      </a:r>
                    </a:p>
                    <a:p>
                      <a:pPr algn="ctr"/>
                      <a:r>
                        <a:rPr lang="it-IT" sz="1100" b="1" dirty="0"/>
                        <a:t>(FPS)</a:t>
                      </a:r>
                    </a:p>
                    <a:p>
                      <a:pPr algn="ctr"/>
                      <a:r>
                        <a:rPr lang="it-IT" sz="1100" b="1" dirty="0"/>
                        <a:t>NVIDIA RTX 2060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/>
                        <a:t>INF. TIME</a:t>
                      </a:r>
                    </a:p>
                    <a:p>
                      <a:pPr algn="ctr"/>
                      <a:r>
                        <a:rPr lang="it-IT" sz="1100" b="1" dirty="0"/>
                        <a:t>(FPS)</a:t>
                      </a:r>
                    </a:p>
                    <a:p>
                      <a:pPr algn="ctr"/>
                      <a:r>
                        <a:rPr lang="it-IT" sz="1100" b="1" dirty="0"/>
                        <a:t>NVIDIA v100 *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super_light</a:t>
                      </a:r>
                      <a:endParaRPr lang="it-IT" sz="1400" b="1" dirty="0"/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2.2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0.8</a:t>
                      </a:r>
                    </a:p>
                  </a:txBody>
                  <a:tcPr marT="21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14.27</a:t>
                      </a:r>
                    </a:p>
                  </a:txBody>
                  <a:tcPr marT="216000"/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light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6.35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0.65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7.87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medium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7.5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0.55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3.94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33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heavy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12.5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0.5</a:t>
                      </a:r>
                    </a:p>
                  </a:txBody>
                  <a:tcPr marT="108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400" b="1" dirty="0"/>
                        <a:t>1.15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1168501916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3BDA20-6215-B46E-3C65-19B694EFC31D}"/>
              </a:ext>
            </a:extLst>
          </p:cNvPr>
          <p:cNvSpPr txBox="1"/>
          <p:nvPr/>
        </p:nvSpPr>
        <p:spPr>
          <a:xfrm>
            <a:off x="1544319" y="1058387"/>
            <a:ext cx="693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 </a:t>
            </a:r>
            <a:r>
              <a:rPr lang="it-IT" dirty="0" err="1"/>
              <a:t>different</a:t>
            </a:r>
            <a:r>
              <a:rPr lang="it-IT" dirty="0"/>
              <a:t> CV models are </a:t>
            </a:r>
            <a:r>
              <a:rPr lang="it-IT" dirty="0" err="1"/>
              <a:t>integrated</a:t>
            </a:r>
            <a:r>
              <a:rPr lang="it-IT" dirty="0"/>
              <a:t> in the system </a:t>
            </a:r>
          </a:p>
        </p:txBody>
      </p:sp>
      <p:pic>
        <p:nvPicPr>
          <p:cNvPr id="12" name="Immagine 11" descr="Immagine che contiene proiettore, elettronica, automobile, design&#10;&#10;Descrizione generata automaticamente">
            <a:extLst>
              <a:ext uri="{FF2B5EF4-FFF2-40B4-BE49-F238E27FC236}">
                <a16:creationId xmlns:a16="http://schemas.microsoft.com/office/drawing/2014/main" id="{ECEB0553-C5E7-1CF7-52A0-6BE95D5D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63234">
            <a:off x="7467600" y="428296"/>
            <a:ext cx="1617639" cy="921068"/>
          </a:xfrm>
          <a:prstGeom prst="rect">
            <a:avLst/>
          </a:prstGeom>
        </p:spPr>
      </p:pic>
      <p:pic>
        <p:nvPicPr>
          <p:cNvPr id="14" name="Immagine 13" descr="Immagine che contiene cartone animato, clipart, disegno, illustrazione&#10;&#10;Descrizione generata automaticamente">
            <a:extLst>
              <a:ext uri="{FF2B5EF4-FFF2-40B4-BE49-F238E27FC236}">
                <a16:creationId xmlns:a16="http://schemas.microsoft.com/office/drawing/2014/main" id="{E9B29B62-CD53-61A0-B0F3-6B186B08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586" y="311305"/>
            <a:ext cx="1057833" cy="1155050"/>
          </a:xfrm>
          <a:prstGeom prst="rect">
            <a:avLst/>
          </a:prstGeom>
        </p:spPr>
      </p:pic>
      <p:pic>
        <p:nvPicPr>
          <p:cNvPr id="16" name="Immagine 15" descr="Immagine che contiene computer, computer, Dispositivo elettronico, Netbook&#10;&#10;Descrizione generata automaticamente">
            <a:extLst>
              <a:ext uri="{FF2B5EF4-FFF2-40B4-BE49-F238E27FC236}">
                <a16:creationId xmlns:a16="http://schemas.microsoft.com/office/drawing/2014/main" id="{F343252A-7D15-B40F-9662-78AF7C414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0733" y="3658209"/>
            <a:ext cx="2386333" cy="1341749"/>
          </a:xfrm>
          <a:prstGeom prst="rect">
            <a:avLst/>
          </a:prstGeom>
        </p:spPr>
      </p:pic>
      <p:pic>
        <p:nvPicPr>
          <p:cNvPr id="18" name="Immagine 17" descr="Immagine che contiene cartone animato&#10;&#10;Descrizione generata automaticamente">
            <a:extLst>
              <a:ext uri="{FF2B5EF4-FFF2-40B4-BE49-F238E27FC236}">
                <a16:creationId xmlns:a16="http://schemas.microsoft.com/office/drawing/2014/main" id="{995D8AA3-CF09-212A-048C-C6F396B01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00" y="3432165"/>
            <a:ext cx="847092" cy="84709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DDEE51B-1434-A7FB-73F5-01FBFEF6A1AE}"/>
              </a:ext>
            </a:extLst>
          </p:cNvPr>
          <p:cNvSpPr txBox="1"/>
          <p:nvPr/>
        </p:nvSpPr>
        <p:spPr>
          <a:xfrm>
            <a:off x="848050" y="4878545"/>
            <a:ext cx="744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*SOURCE: </a:t>
            </a:r>
            <a:r>
              <a:rPr lang="en-US" sz="1200" dirty="0" err="1">
                <a:hlinkClick r:id="rId6"/>
              </a:rPr>
              <a:t>mmsegmentation</a:t>
            </a:r>
            <a:r>
              <a:rPr lang="en-US" sz="1200" dirty="0">
                <a:hlinkClick r:id="rId6"/>
              </a:rPr>
              <a:t>/configs/deeplabv3plus at main · open-</a:t>
            </a:r>
            <a:r>
              <a:rPr lang="en-US" sz="1200" dirty="0" err="1">
                <a:hlinkClick r:id="rId6"/>
              </a:rPr>
              <a:t>mmlab</a:t>
            </a:r>
            <a:r>
              <a:rPr lang="en-US" sz="1200" dirty="0">
                <a:hlinkClick r:id="rId6"/>
              </a:rPr>
              <a:t>/</a:t>
            </a:r>
            <a:r>
              <a:rPr lang="en-US" sz="1200" dirty="0" err="1">
                <a:hlinkClick r:id="rId6"/>
              </a:rPr>
              <a:t>mmsegmentation</a:t>
            </a:r>
            <a:r>
              <a:rPr lang="en-US" sz="1200" dirty="0">
                <a:hlinkClick r:id="rId6"/>
              </a:rPr>
              <a:t> (github.com)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2926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228992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27C59D-9F1B-607C-B6BE-304442C6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58" y="706629"/>
            <a:ext cx="3637280" cy="20384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DC7AAD9-F2E0-E684-0BD4-FFD88879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21" y="706629"/>
            <a:ext cx="3637280" cy="20466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005C51-7391-47D0-6D41-476A45110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5" y="2881057"/>
            <a:ext cx="3635693" cy="203849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E07D83D-7843-5E53-F40C-4A0EB4BE7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221" y="2881057"/>
            <a:ext cx="3635693" cy="20355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0913A2-D9F6-C0F4-DB2F-C5D57DCED9B0}"/>
              </a:ext>
            </a:extLst>
          </p:cNvPr>
          <p:cNvSpPr txBox="1"/>
          <p:nvPr/>
        </p:nvSpPr>
        <p:spPr>
          <a:xfrm>
            <a:off x="1970878" y="234264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Super-light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6023D6-8D3E-0FFB-68D8-A769EDD6D042}"/>
              </a:ext>
            </a:extLst>
          </p:cNvPr>
          <p:cNvSpPr txBox="1"/>
          <p:nvPr/>
        </p:nvSpPr>
        <p:spPr>
          <a:xfrm>
            <a:off x="5910184" y="234264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light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06FF38-FD72-A950-E855-DF21875F88C2}"/>
              </a:ext>
            </a:extLst>
          </p:cNvPr>
          <p:cNvSpPr txBox="1"/>
          <p:nvPr/>
        </p:nvSpPr>
        <p:spPr>
          <a:xfrm>
            <a:off x="1970878" y="4532260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medium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9A955D0-A091-CDB8-2500-1A7B2E2D1139}"/>
              </a:ext>
            </a:extLst>
          </p:cNvPr>
          <p:cNvSpPr txBox="1"/>
          <p:nvPr/>
        </p:nvSpPr>
        <p:spPr>
          <a:xfrm>
            <a:off x="5910184" y="4539118"/>
            <a:ext cx="13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heavy</a:t>
            </a:r>
          </a:p>
        </p:txBody>
      </p:sp>
    </p:spTree>
    <p:extLst>
      <p:ext uri="{BB962C8B-B14F-4D97-AF65-F5344CB8AC3E}">
        <p14:creationId xmlns:p14="http://schemas.microsoft.com/office/powerpoint/2010/main" val="144819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1048212" y="451121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Obstacle</a:t>
            </a:r>
            <a:r>
              <a:rPr lang="it-IT" dirty="0"/>
              <a:t>: fence</a:t>
            </a:r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5D9F441-1991-768D-16FF-6FF69843B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212" y="820453"/>
            <a:ext cx="7047571" cy="39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1048212" y="451121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Obstacle</a:t>
            </a:r>
            <a:r>
              <a:rPr lang="it-IT" dirty="0"/>
              <a:t>: car</a:t>
            </a:r>
          </a:p>
        </p:txBody>
      </p:sp>
      <p:pic>
        <p:nvPicPr>
          <p:cNvPr id="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E9CCB96D-3FA5-20B2-E76C-A774BC42A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600" y="820800"/>
            <a:ext cx="7133316" cy="40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DD9644-7108-D3E2-6B74-7D7A49A7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B80845-CE76-61B4-48AF-905A0EF9B01D}"/>
              </a:ext>
            </a:extLst>
          </p:cNvPr>
          <p:cNvSpPr txBox="1"/>
          <p:nvPr/>
        </p:nvSpPr>
        <p:spPr>
          <a:xfrm>
            <a:off x="3269973" y="161810"/>
            <a:ext cx="260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57B6965-61A9-BBF3-3DB0-CF2101B27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866579"/>
              </p:ext>
            </p:extLst>
          </p:nvPr>
        </p:nvGraphicFramePr>
        <p:xfrm>
          <a:off x="1208390" y="700319"/>
          <a:ext cx="2604053" cy="4162719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70720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CHALLENGES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Implement</a:t>
                      </a:r>
                      <a:r>
                        <a:rPr lang="it-IT" sz="1400" dirty="0"/>
                        <a:t> the </a:t>
                      </a:r>
                      <a:r>
                        <a:rPr lang="it-IT" sz="1400" dirty="0" err="1"/>
                        <a:t>wifi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channel</a:t>
                      </a:r>
                      <a:endParaRPr lang="it-IT" sz="1400" dirty="0"/>
                    </a:p>
                  </a:txBody>
                  <a:tcPr marT="216000"/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How to estimate the distance </a:t>
                      </a:r>
                      <a:r>
                        <a:rPr lang="en-US" sz="1400" b="1" u="sng" noProof="0" dirty="0"/>
                        <a:t>without using sensors</a:t>
                      </a:r>
                      <a:r>
                        <a:rPr lang="en-US" sz="1400" noProof="0" dirty="0"/>
                        <a:t>?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Implement</a:t>
                      </a:r>
                      <a:r>
                        <a:rPr lang="it-IT" sz="1400" dirty="0"/>
                        <a:t> the</a:t>
                      </a:r>
                    </a:p>
                    <a:p>
                      <a:pPr algn="ctr"/>
                      <a:r>
                        <a:rPr lang="it-IT" sz="1400" dirty="0" err="1"/>
                        <a:t>Path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logic</a:t>
                      </a:r>
                      <a:endParaRPr lang="it-IT" sz="1400" dirty="0"/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Putting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everything</a:t>
                      </a:r>
                      <a:endParaRPr lang="it-IT" sz="1400" dirty="0"/>
                    </a:p>
                    <a:p>
                      <a:pPr algn="ctr"/>
                      <a:r>
                        <a:rPr lang="it-IT" sz="1400" dirty="0" err="1"/>
                        <a:t>together</a:t>
                      </a:r>
                      <a:endParaRPr lang="it-IT" sz="1400" dirty="0"/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26058339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Tuning the system </a:t>
                      </a:r>
                    </a:p>
                    <a:p>
                      <a:pPr algn="ctr"/>
                      <a:r>
                        <a:rPr lang="it-IT" sz="1400" dirty="0"/>
                        <a:t>and make </a:t>
                      </a:r>
                      <a:r>
                        <a:rPr lang="it-IT" sz="1400" dirty="0" err="1"/>
                        <a:t>it</a:t>
                      </a:r>
                      <a:r>
                        <a:rPr lang="it-IT" sz="1400" dirty="0"/>
                        <a:t> work</a:t>
                      </a:r>
                    </a:p>
                  </a:txBody>
                  <a:tcPr marT="108000"/>
                </a:tc>
                <a:extLst>
                  <a:ext uri="{0D108BD9-81ED-4DB2-BD59-A6C34878D82A}">
                    <a16:rowId xmlns:a16="http://schemas.microsoft.com/office/drawing/2014/main" val="4282085037"/>
                  </a:ext>
                </a:extLst>
              </a:tr>
            </a:tbl>
          </a:graphicData>
        </a:graphic>
      </p:graphicFrame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0D69634-71A4-892F-7BB0-72756CE46AFD}"/>
              </a:ext>
            </a:extLst>
          </p:cNvPr>
          <p:cNvSpPr/>
          <p:nvPr/>
        </p:nvSpPr>
        <p:spPr>
          <a:xfrm>
            <a:off x="4031973" y="2854011"/>
            <a:ext cx="1080052" cy="296655"/>
          </a:xfrm>
          <a:prstGeom prst="rightArrow">
            <a:avLst/>
          </a:prstGeom>
          <a:solidFill>
            <a:srgbClr val="ACC5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6C589C0-3A96-0A2C-B68F-D9834AFB2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37080"/>
              </p:ext>
            </p:extLst>
          </p:nvPr>
        </p:nvGraphicFramePr>
        <p:xfrm>
          <a:off x="5331555" y="700317"/>
          <a:ext cx="2604053" cy="4162719"/>
        </p:xfrm>
        <a:graphic>
          <a:graphicData uri="http://schemas.openxmlformats.org/drawingml/2006/table">
            <a:tbl>
              <a:tblPr firstRow="1" bandRow="1">
                <a:tableStyleId>{6CFFEF08-818F-4307-B5B0-A28C4B5B7D8E}</a:tableStyleId>
              </a:tblPr>
              <a:tblGrid>
                <a:gridCol w="2604053">
                  <a:extLst>
                    <a:ext uri="{9D8B030D-6E8A-4147-A177-3AD203B41FA5}">
                      <a16:colId xmlns:a16="http://schemas.microsoft.com/office/drawing/2014/main" val="3776286457"/>
                    </a:ext>
                  </a:extLst>
                </a:gridCol>
              </a:tblGrid>
              <a:tr h="70720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SOLUTIONS</a:t>
                      </a:r>
                    </a:p>
                  </a:txBody>
                  <a:tcPr marT="324000">
                    <a:solidFill>
                      <a:srgbClr val="C8D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71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it-IT" sz="1400" dirty="0" err="1"/>
                        <a:t>Research</a:t>
                      </a:r>
                      <a:endParaRPr lang="it-IT" sz="14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it-IT" sz="1400" dirty="0"/>
                    </a:p>
                  </a:txBody>
                  <a:tcPr marT="21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833068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ROI and </a:t>
                      </a:r>
                      <a:r>
                        <a:rPr lang="it-IT" sz="1400" dirty="0" err="1"/>
                        <a:t>subdivision</a:t>
                      </a:r>
                      <a:r>
                        <a:rPr lang="it-IT" sz="1400" dirty="0"/>
                        <a:t> </a:t>
                      </a:r>
                    </a:p>
                    <a:p>
                      <a:pPr algn="ctr"/>
                      <a:r>
                        <a:rPr lang="it-IT" sz="1400" dirty="0" err="1"/>
                        <a:t>into</a:t>
                      </a:r>
                      <a:r>
                        <a:rPr lang="it-IT" sz="1400" dirty="0"/>
                        <a:t> sub-</a:t>
                      </a:r>
                      <a:r>
                        <a:rPr lang="it-IT" sz="1400" dirty="0" err="1"/>
                        <a:t>areas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52336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Teamwork</a:t>
                      </a:r>
                      <a:r>
                        <a:rPr lang="it-IT" sz="1400" dirty="0"/>
                        <a:t>!</a:t>
                      </a:r>
                    </a:p>
                    <a:p>
                      <a:pPr algn="ctr"/>
                      <a:r>
                        <a:rPr lang="it-IT" sz="1400" dirty="0"/>
                        <a:t>Mix of multiple </a:t>
                      </a:r>
                      <a:r>
                        <a:rPr lang="it-IT" sz="1400" dirty="0" err="1"/>
                        <a:t>ideas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11182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Exploiting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python</a:t>
                      </a:r>
                      <a:r>
                        <a:rPr lang="it-IT" sz="1400" dirty="0"/>
                        <a:t> and </a:t>
                      </a:r>
                    </a:p>
                    <a:p>
                      <a:pPr algn="ctr"/>
                      <a:r>
                        <a:rPr lang="it-IT" sz="1400" dirty="0"/>
                        <a:t>Object-</a:t>
                      </a:r>
                      <a:r>
                        <a:rPr lang="it-IT" sz="1400" dirty="0" err="1"/>
                        <a:t>oriented</a:t>
                      </a:r>
                      <a:r>
                        <a:rPr lang="it-IT" sz="1400" dirty="0"/>
                        <a:t> programming</a:t>
                      </a:r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833930"/>
                  </a:ext>
                </a:extLst>
              </a:tr>
              <a:tr h="69110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 </a:t>
                      </a:r>
                      <a:r>
                        <a:rPr lang="it-IT" sz="1400" dirty="0" err="1"/>
                        <a:t>lot</a:t>
                      </a:r>
                      <a:r>
                        <a:rPr lang="it-IT" sz="1400" dirty="0"/>
                        <a:t> of</a:t>
                      </a:r>
                    </a:p>
                    <a:p>
                      <a:pPr algn="ctr"/>
                      <a:r>
                        <a:rPr lang="it-IT" sz="1400" dirty="0" err="1"/>
                        <a:t>patience</a:t>
                      </a:r>
                      <a:endParaRPr lang="it-IT" sz="1400" dirty="0"/>
                    </a:p>
                  </a:txBody>
                  <a:tcPr marT="108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85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9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>
            <a:spLocks noGrp="1"/>
          </p:cNvSpPr>
          <p:nvPr>
            <p:ph type="title"/>
          </p:nvPr>
        </p:nvSpPr>
        <p:spPr>
          <a:xfrm>
            <a:off x="150157" y="102178"/>
            <a:ext cx="66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5000"/>
                  </a:schemeClr>
                </a:solidFill>
              </a:rPr>
              <a:t>Gantt Chart</a:t>
            </a:r>
            <a:endParaRPr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" name="Google Shape;1011;p48">
            <a:extLst>
              <a:ext uri="{FF2B5EF4-FFF2-40B4-BE49-F238E27FC236}">
                <a16:creationId xmlns:a16="http://schemas.microsoft.com/office/drawing/2014/main" id="{A362509C-7F7B-B716-5FB4-8ECFFB0AC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392977"/>
              </p:ext>
            </p:extLst>
          </p:nvPr>
        </p:nvGraphicFramePr>
        <p:xfrm>
          <a:off x="150154" y="674879"/>
          <a:ext cx="8543278" cy="3797729"/>
        </p:xfrm>
        <a:graphic>
          <a:graphicData uri="http://schemas.openxmlformats.org/drawingml/2006/table">
            <a:tbl>
              <a:tblPr>
                <a:noFill/>
                <a:tableStyleId>{6F458F6B-4CDB-4A10-A25F-A65FB506130F}</a:tableStyleId>
              </a:tblPr>
              <a:tblGrid>
                <a:gridCol w="9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Initiative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Objective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April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1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2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3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June 4</a:t>
                      </a:r>
                      <a:endParaRPr sz="1200" b="1" dirty="0">
                        <a:solidFill>
                          <a:schemeClr val="tx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0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Simulate the urban scenario in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AirSim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and achieve video frames.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00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Prepare the data and feed it to the CV model and detecting objects.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Basic results’ analysis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0211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1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Measure the distance from detected objects. Providing steering and speed change information.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Establish a IEEE 802.11ax channel simulator, transmitting images from airsim to CV model.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Refine the channel simulator to send steering data back to theAirsim. Integrate the whole project.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Results’ analysis and evaluation 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24871"/>
                  </a:ext>
                </a:extLst>
              </a:tr>
              <a:tr h="405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Version 2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Develop GUI for the final project. Prepare detailed reports.</a:t>
                      </a:r>
                      <a:endParaRPr sz="1000" dirty="0">
                        <a:solidFill>
                          <a:schemeClr val="tx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682EB55-2290-DA42-6B84-0EFBC26B75BE}"/>
              </a:ext>
            </a:extLst>
          </p:cNvPr>
          <p:cNvCxnSpPr>
            <a:cxnSpLocks/>
          </p:cNvCxnSpPr>
          <p:nvPr/>
        </p:nvCxnSpPr>
        <p:spPr>
          <a:xfrm>
            <a:off x="7551420" y="471509"/>
            <a:ext cx="0" cy="419100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7C6318-BA0C-ED4F-8572-3AA5572EF7AE}"/>
              </a:ext>
            </a:extLst>
          </p:cNvPr>
          <p:cNvSpPr txBox="1"/>
          <p:nvPr/>
        </p:nvSpPr>
        <p:spPr>
          <a:xfrm>
            <a:off x="7106920" y="92594"/>
            <a:ext cx="103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4A66AC"/>
                </a:solidFill>
              </a:rPr>
              <a:t>TODAY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ED2D94-EED8-079F-3DC4-174C9150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58DA832F-89B2-5C81-9BE2-223BA993F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330087"/>
              </p:ext>
            </p:extLst>
          </p:nvPr>
        </p:nvGraphicFramePr>
        <p:xfrm>
          <a:off x="279094" y="716096"/>
          <a:ext cx="2563258" cy="355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magine 5" descr="Immagine che contiene testo, schermata, computer, Rettangolo&#10;&#10;Descrizione generata automaticamente">
            <a:extLst>
              <a:ext uri="{FF2B5EF4-FFF2-40B4-BE49-F238E27FC236}">
                <a16:creationId xmlns:a16="http://schemas.microsoft.com/office/drawing/2014/main" id="{19FFB0CC-87ED-4E0B-A199-A54A521EB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550" y="716096"/>
            <a:ext cx="4769247" cy="37939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7F8A0B-4ABA-64DA-D710-174F676F72DD}"/>
              </a:ext>
            </a:extLst>
          </p:cNvPr>
          <p:cNvSpPr txBox="1"/>
          <p:nvPr/>
        </p:nvSpPr>
        <p:spPr>
          <a:xfrm>
            <a:off x="3339950" y="33635"/>
            <a:ext cx="246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NEXT STEPS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2E2783-EF5C-0A88-2583-70A464E791A3}"/>
              </a:ext>
            </a:extLst>
          </p:cNvPr>
          <p:cNvSpPr txBox="1"/>
          <p:nvPr/>
        </p:nvSpPr>
        <p:spPr>
          <a:xfrm>
            <a:off x="3966733" y="1874426"/>
            <a:ext cx="348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Setup connection with </a:t>
            </a:r>
            <a:r>
              <a:rPr lang="it-IT" dirty="0" err="1"/>
              <a:t>AirSim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Set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Make the system easy to use</a:t>
            </a:r>
          </a:p>
        </p:txBody>
      </p:sp>
    </p:spTree>
    <p:extLst>
      <p:ext uri="{BB962C8B-B14F-4D97-AF65-F5344CB8AC3E}">
        <p14:creationId xmlns:p14="http://schemas.microsoft.com/office/powerpoint/2010/main" val="343269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43B122-899C-C25B-A1BF-7149DF333661}"/>
              </a:ext>
            </a:extLst>
          </p:cNvPr>
          <p:cNvSpPr txBox="1"/>
          <p:nvPr/>
        </p:nvSpPr>
        <p:spPr>
          <a:xfrm>
            <a:off x="2544302" y="914054"/>
            <a:ext cx="6599698" cy="405989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b="1" dirty="0"/>
              <a:t>Channel 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implementation of the python class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channel and modulation settings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introduction of real-world parameters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it-IT" b="1" dirty="0" err="1"/>
              <a:t>Path</a:t>
            </a:r>
            <a:r>
              <a:rPr lang="it-IT" b="1" dirty="0"/>
              <a:t> </a:t>
            </a:r>
            <a:r>
              <a:rPr lang="it-IT" b="1" dirty="0" err="1"/>
              <a:t>logic</a:t>
            </a:r>
            <a:endParaRPr lang="it-IT" b="1" dirty="0"/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Obstacle Detection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Decision Making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Real-Time Adaptation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b="1" kern="100" dirty="0"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Results</a:t>
            </a:r>
            <a:r>
              <a:rPr lang="it-IT" b="1" dirty="0"/>
              <a:t>’ </a:t>
            </a:r>
            <a:r>
              <a:rPr lang="it-IT" b="1" dirty="0" err="1"/>
              <a:t>analysis</a:t>
            </a:r>
            <a:r>
              <a:rPr lang="it-IT" b="1" dirty="0"/>
              <a:t> and system </a:t>
            </a:r>
            <a:r>
              <a:rPr lang="it-IT" b="1" dirty="0" err="1"/>
              <a:t>assessment</a:t>
            </a:r>
            <a:endParaRPr lang="it-IT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Improve the ROI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Performance optimization to reduce the RTT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Average Tx time vs distance 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Tuning of simulation and decision-making parameters</a:t>
            </a:r>
            <a:endParaRPr lang="it-IT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14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256182" y="227401"/>
            <a:ext cx="463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ACCOMPLISHED GOALS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3DFD0A-644E-308E-EC04-2F1DFD2ECFC1}"/>
              </a:ext>
            </a:extLst>
          </p:cNvPr>
          <p:cNvGraphicFramePr/>
          <p:nvPr/>
        </p:nvGraphicFramePr>
        <p:xfrm>
          <a:off x="259856" y="1015149"/>
          <a:ext cx="2005323" cy="350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D69F5F34-5D64-59F3-3B9A-5A4D885ED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1959750"/>
            <a:ext cx="540967" cy="612000"/>
          </a:xfrm>
          <a:prstGeom prst="rect">
            <a:avLst/>
          </a:prstGeom>
        </p:spPr>
      </p:pic>
      <p:pic>
        <p:nvPicPr>
          <p:cNvPr id="3" name="Elemento grafico 2" descr="Segno di spunta con riempimento a tinta unita">
            <a:extLst>
              <a:ext uri="{FF2B5EF4-FFF2-40B4-BE49-F238E27FC236}">
                <a16:creationId xmlns:a16="http://schemas.microsoft.com/office/drawing/2014/main" id="{476FA162-2531-1158-AB3C-EADD99842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2638001"/>
            <a:ext cx="540967" cy="612000"/>
          </a:xfrm>
          <a:prstGeom prst="rect">
            <a:avLst/>
          </a:prstGeom>
        </p:spPr>
      </p:pic>
      <p:pic>
        <p:nvPicPr>
          <p:cNvPr id="10" name="Elemento grafico 9" descr="Segno di spunta con riempimento a tinta unita">
            <a:extLst>
              <a:ext uri="{FF2B5EF4-FFF2-40B4-BE49-F238E27FC236}">
                <a16:creationId xmlns:a16="http://schemas.microsoft.com/office/drawing/2014/main" id="{5E6BD2AF-FDED-C316-770B-3156D8F90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3316252"/>
            <a:ext cx="540967" cy="612000"/>
          </a:xfrm>
          <a:prstGeom prst="rect">
            <a:avLst/>
          </a:prstGeom>
        </p:spPr>
      </p:pic>
      <p:pic>
        <p:nvPicPr>
          <p:cNvPr id="11" name="Elemento grafico 10" descr="Segno di spunta con riempimento a tinta unita">
            <a:extLst>
              <a:ext uri="{FF2B5EF4-FFF2-40B4-BE49-F238E27FC236}">
                <a16:creationId xmlns:a16="http://schemas.microsoft.com/office/drawing/2014/main" id="{6DD7A1B0-6C5B-5729-AAEA-5B927A4C7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6253" y="4000775"/>
            <a:ext cx="540967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3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96633" y="164568"/>
            <a:ext cx="3150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 6 ABSTRACT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9380393C-FB7C-5BA8-22C5-523A58EC01CF}"/>
                  </a:ext>
                </a:extLst>
              </p:cNvPr>
              <p:cNvSpPr/>
              <p:nvPr/>
            </p:nvSpPr>
            <p:spPr>
              <a:xfrm>
                <a:off x="1344057" y="1002089"/>
                <a:ext cx="2214391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𝑆𝑁𝑅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9380393C-FB7C-5BA8-22C5-523A58EC0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57" y="1002089"/>
                <a:ext cx="2214391" cy="5618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78563B-E8B4-0419-B55C-966B73CAEDF9}"/>
              </a:ext>
            </a:extLst>
          </p:cNvPr>
          <p:cNvCxnSpPr>
            <a:cxnSpLocks/>
          </p:cNvCxnSpPr>
          <p:nvPr/>
        </p:nvCxnSpPr>
        <p:spPr>
          <a:xfrm>
            <a:off x="2357609" y="1563949"/>
            <a:ext cx="0" cy="87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3026581E-A32E-4565-D344-1B2129EB6232}"/>
                  </a:ext>
                </a:extLst>
              </p:cNvPr>
              <p:cNvSpPr/>
              <p:nvPr/>
            </p:nvSpPr>
            <p:spPr>
              <a:xfrm>
                <a:off x="688575" y="2439346"/>
                <a:ext cx="3338065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𝑅𝑏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𝐶𝑜𝑑𝑒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𝑓𝑎𝑐𝑡𝑜𝑟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3026581E-A32E-4565-D344-1B2129EB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75" y="2439346"/>
                <a:ext cx="3338065" cy="5618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1394266-DE4E-D266-D393-C66393549F21}"/>
              </a:ext>
            </a:extLst>
          </p:cNvPr>
          <p:cNvCxnSpPr>
            <a:cxnSpLocks/>
          </p:cNvCxnSpPr>
          <p:nvPr/>
        </p:nvCxnSpPr>
        <p:spPr>
          <a:xfrm>
            <a:off x="2357608" y="2990634"/>
            <a:ext cx="0" cy="87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BF1EFAE-45D6-D296-8988-3CC770DD3539}"/>
                  </a:ext>
                </a:extLst>
              </p:cNvPr>
              <p:cNvSpPr/>
              <p:nvPr/>
            </p:nvSpPr>
            <p:spPr>
              <a:xfrm>
                <a:off x="1344056" y="3855459"/>
                <a:ext cx="2027105" cy="5618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𝑇𝑥</m:t>
                      </m:r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𝐹𝑖𝑙𝑒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num>
                        <m:den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𝑅𝑏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BF1EFAE-45D6-D296-8988-3CC770DD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56" y="3855459"/>
                <a:ext cx="2027105" cy="56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D681424-9EE3-63D5-011E-8764B5C20376}"/>
              </a:ext>
            </a:extLst>
          </p:cNvPr>
          <p:cNvSpPr txBox="1"/>
          <p:nvPr/>
        </p:nvSpPr>
        <p:spPr>
          <a:xfrm>
            <a:off x="4786523" y="1008498"/>
            <a:ext cx="34152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SNR :</a:t>
            </a:r>
          </a:p>
          <a:p>
            <a:r>
              <a:rPr lang="it-IT" dirty="0"/>
              <a:t> 	- </a:t>
            </a:r>
            <a:r>
              <a:rPr lang="it-IT" dirty="0" err="1"/>
              <a:t>Transmitted</a:t>
            </a:r>
            <a:r>
              <a:rPr lang="it-IT" dirty="0"/>
              <a:t> Power</a:t>
            </a:r>
          </a:p>
          <a:p>
            <a:r>
              <a:rPr lang="it-IT" dirty="0"/>
              <a:t>       - </a:t>
            </a:r>
            <a:r>
              <a:rPr lang="it-IT" dirty="0" err="1"/>
              <a:t>Noise</a:t>
            </a:r>
            <a:r>
              <a:rPr lang="it-IT" dirty="0"/>
              <a:t> Power</a:t>
            </a:r>
          </a:p>
          <a:p>
            <a:r>
              <a:rPr lang="it-IT" dirty="0"/>
              <a:t>	- Free Space </a:t>
            </a:r>
            <a:r>
              <a:rPr lang="it-IT" dirty="0" err="1"/>
              <a:t>Path</a:t>
            </a:r>
            <a:r>
              <a:rPr lang="it-IT" dirty="0"/>
              <a:t> Loss</a:t>
            </a:r>
          </a:p>
          <a:p>
            <a:r>
              <a:rPr lang="it-IT" dirty="0"/>
              <a:t>	- </a:t>
            </a:r>
            <a:r>
              <a:rPr lang="it-IT" dirty="0" err="1"/>
              <a:t>Shadowing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Code rate = 5/6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Efficiency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random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takes </a:t>
            </a:r>
            <a:r>
              <a:rPr lang="it-IT" dirty="0" err="1"/>
              <a:t>into</a:t>
            </a:r>
            <a:r>
              <a:rPr lang="it-IT" dirty="0"/>
              <a:t> account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losses</a:t>
            </a:r>
            <a:endParaRPr lang="it-IT" dirty="0"/>
          </a:p>
          <a:p>
            <a:endParaRPr lang="it-IT" dirty="0"/>
          </a:p>
          <a:p>
            <a:r>
              <a:rPr lang="it-IT" dirty="0"/>
              <a:t>  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82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F37755-D41F-76BF-CB3F-963D2958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A7CD9-4E97-6784-B804-B9D527FE9E64}"/>
              </a:ext>
            </a:extLst>
          </p:cNvPr>
          <p:cNvSpPr txBox="1"/>
          <p:nvPr/>
        </p:nvSpPr>
        <p:spPr>
          <a:xfrm>
            <a:off x="2909372" y="111119"/>
            <a:ext cx="3325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FSPL and </a:t>
            </a:r>
            <a:r>
              <a:rPr lang="it-IT" sz="2400" b="1" dirty="0" err="1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Shadowing</a:t>
            </a:r>
            <a:endParaRPr lang="it-IT" sz="2400" b="1" dirty="0">
              <a:solidFill>
                <a:srgbClr val="4A66A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BE72FC-C76E-5F00-6CDE-624072FF9A0C}"/>
                  </a:ext>
                </a:extLst>
              </p:cNvPr>
              <p:cNvSpPr txBox="1"/>
              <p:nvPr/>
            </p:nvSpPr>
            <p:spPr>
              <a:xfrm>
                <a:off x="352540" y="771181"/>
                <a:ext cx="4219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+32,4</m:t>
                        </m:r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BE72FC-C76E-5F00-6CDE-624072FF9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0" y="771181"/>
                <a:ext cx="421946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F99C51-07A3-84B9-9878-F7397B64BF0D}"/>
                  </a:ext>
                </a:extLst>
              </p:cNvPr>
              <p:cNvSpPr txBox="1"/>
              <p:nvPr/>
            </p:nvSpPr>
            <p:spPr>
              <a:xfrm>
                <a:off x="5403774" y="817347"/>
                <a:ext cx="1276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F99C51-07A3-84B9-9878-F7397B64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74" y="817347"/>
                <a:ext cx="1276696" cy="276999"/>
              </a:xfrm>
              <a:prstGeom prst="rect">
                <a:avLst/>
              </a:prstGeom>
              <a:blipFill>
                <a:blip r:embed="rId3"/>
                <a:stretch>
                  <a:fillRect l="-2857" t="-2174" r="-571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A8208AC-3CC0-A0A7-70FA-98A40E47A421}"/>
              </a:ext>
            </a:extLst>
          </p:cNvPr>
          <p:cNvSpPr txBox="1"/>
          <p:nvPr/>
        </p:nvSpPr>
        <p:spPr>
          <a:xfrm>
            <a:off x="352540" y="1377108"/>
            <a:ext cx="381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f : </a:t>
            </a:r>
            <a:r>
              <a:rPr lang="it-IT" sz="1600" dirty="0" err="1"/>
              <a:t>central</a:t>
            </a:r>
            <a:r>
              <a:rPr lang="it-IT" sz="1600" dirty="0"/>
              <a:t> frequency (2.4 / 5 [GHz])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 : </a:t>
            </a:r>
            <a:r>
              <a:rPr lang="it-IT" sz="1600" dirty="0" err="1"/>
              <a:t>distance</a:t>
            </a:r>
            <a:r>
              <a:rPr lang="it-IT" sz="1600" dirty="0"/>
              <a:t> [m]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4BD36A7-30F9-4358-BB3C-7501320D51BA}"/>
                  </a:ext>
                </a:extLst>
              </p:cNvPr>
              <p:cNvSpPr txBox="1"/>
              <p:nvPr/>
            </p:nvSpPr>
            <p:spPr>
              <a:xfrm>
                <a:off x="5266044" y="1392496"/>
                <a:ext cx="1552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=1 −4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4BD36A7-30F9-4358-BB3C-7501320D5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44" y="1392496"/>
                <a:ext cx="1552156" cy="276999"/>
              </a:xfrm>
              <a:prstGeom prst="rect">
                <a:avLst/>
              </a:prstGeom>
              <a:blipFill>
                <a:blip r:embed="rId4"/>
                <a:stretch>
                  <a:fillRect l="-1181" t="-2174" r="-275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schermata, Elementi grafici, design, arte&#10;&#10;Descrizione generata automaticamente">
            <a:extLst>
              <a:ext uri="{FF2B5EF4-FFF2-40B4-BE49-F238E27FC236}">
                <a16:creationId xmlns:a16="http://schemas.microsoft.com/office/drawing/2014/main" id="{CD610637-6129-1DC2-A3F1-3F65702A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40" y="2198478"/>
            <a:ext cx="5834229" cy="27910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EB75E0-C93F-5707-77A7-1CCC4F22F146}"/>
              </a:ext>
            </a:extLst>
          </p:cNvPr>
          <p:cNvSpPr txBox="1"/>
          <p:nvPr/>
        </p:nvSpPr>
        <p:spPr>
          <a:xfrm>
            <a:off x="6252116" y="2459612"/>
            <a:ext cx="236748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Hypothetic antenna defined exploiting </a:t>
            </a:r>
            <a:r>
              <a:rPr lang="en-US" sz="1400" dirty="0" err="1"/>
              <a:t>AirSim’s</a:t>
            </a:r>
            <a:r>
              <a:rPr lang="en-US" sz="1400" dirty="0"/>
              <a:t>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30681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166147-309B-92A4-3790-459A57AA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69" y="152596"/>
            <a:ext cx="4758062" cy="990600"/>
          </a:xfrm>
        </p:spPr>
        <p:txBody>
          <a:bodyPr/>
          <a:lstStyle/>
          <a:p>
            <a:r>
              <a:rPr lang="it-IT" dirty="0"/>
              <a:t>Transmission time vs </a:t>
            </a:r>
            <a:r>
              <a:rPr lang="it-IT" dirty="0" err="1"/>
              <a:t>Distance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6D7D40-F81D-8FFD-C6FA-B759462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964484-2A98-64CF-8293-D275E9127E5E}"/>
              </a:ext>
            </a:extLst>
          </p:cNvPr>
          <p:cNvSpPr txBox="1"/>
          <p:nvPr/>
        </p:nvSpPr>
        <p:spPr>
          <a:xfrm>
            <a:off x="319938" y="1237406"/>
            <a:ext cx="2985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With </a:t>
            </a:r>
            <a:r>
              <a:rPr lang="it-IT" sz="1400" dirty="0" err="1"/>
              <a:t>shadowing</a:t>
            </a:r>
            <a:r>
              <a:rPr lang="it-IT" sz="1400" dirty="0"/>
              <a:t> component</a:t>
            </a:r>
            <a:endParaRPr lang="en-GB" sz="1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BDCAFF-A1E3-108E-74AD-94A448DC0DA4}"/>
              </a:ext>
            </a:extLst>
          </p:cNvPr>
          <p:cNvSpPr txBox="1"/>
          <p:nvPr/>
        </p:nvSpPr>
        <p:spPr>
          <a:xfrm>
            <a:off x="4944880" y="1237405"/>
            <a:ext cx="32647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Shadowing</a:t>
            </a:r>
            <a:r>
              <a:rPr lang="it-IT" sz="1400" dirty="0"/>
              <a:t> component </a:t>
            </a:r>
            <a:r>
              <a:rPr lang="it-IT" sz="1400" dirty="0" err="1"/>
              <a:t>neglected</a:t>
            </a:r>
            <a:endParaRPr lang="en-GB" sz="1400" dirty="0"/>
          </a:p>
        </p:txBody>
      </p:sp>
      <p:pic>
        <p:nvPicPr>
          <p:cNvPr id="11" name="Segnaposto contenuto 1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89F5457-568E-F086-86EA-0464260CF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36" t="7442" r="9144" b="3474"/>
          <a:stretch/>
        </p:blipFill>
        <p:spPr>
          <a:xfrm>
            <a:off x="95284" y="1723760"/>
            <a:ext cx="4424205" cy="2834758"/>
          </a:xfrm>
        </p:spPr>
      </p:pic>
      <p:pic>
        <p:nvPicPr>
          <p:cNvPr id="13" name="Immagine 1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87E54FA-4DB1-3F42-6CC7-13B2D79CB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6" t="7442" r="9765" b="3474"/>
          <a:stretch/>
        </p:blipFill>
        <p:spPr>
          <a:xfrm>
            <a:off x="4624513" y="1723760"/>
            <a:ext cx="4424152" cy="28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LOGIC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262548" y="659973"/>
            <a:ext cx="355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REGION OF INTEREST (ROI)</a:t>
            </a:r>
          </a:p>
        </p:txBody>
      </p:sp>
      <p:pic>
        <p:nvPicPr>
          <p:cNvPr id="10" name="Immagine 9" descr="Immagine che contiene schermata, Gioco per PC, Software per videogiochi, Modellazione 3D&#10;&#10;Descrizione generata automaticamente">
            <a:extLst>
              <a:ext uri="{FF2B5EF4-FFF2-40B4-BE49-F238E27FC236}">
                <a16:creationId xmlns:a16="http://schemas.microsoft.com/office/drawing/2014/main" id="{52F337F1-ECFA-05B0-AD81-A0699098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0" y="3380926"/>
            <a:ext cx="2952786" cy="1660737"/>
          </a:xfrm>
          <a:prstGeom prst="rect">
            <a:avLst/>
          </a:prstGeom>
        </p:spPr>
      </p:pic>
      <p:pic>
        <p:nvPicPr>
          <p:cNvPr id="13" name="Immagine 12" descr="Immagine che contiene schermata, albero, Gioco per PC, Software per videogiochi&#10;&#10;Descrizione generata automaticamente">
            <a:extLst>
              <a:ext uri="{FF2B5EF4-FFF2-40B4-BE49-F238E27FC236}">
                <a16:creationId xmlns:a16="http://schemas.microsoft.com/office/drawing/2014/main" id="{F7AAEACE-2A85-4301-8FDC-1FD02F00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537" y="3380926"/>
            <a:ext cx="2862983" cy="1605947"/>
          </a:xfrm>
          <a:prstGeom prst="rect">
            <a:avLst/>
          </a:prstGeom>
        </p:spPr>
      </p:pic>
      <p:pic>
        <p:nvPicPr>
          <p:cNvPr id="7" name="Immagine 6" descr="Immagine che contiene schermata, albero, pixel&#10;&#10;Descrizione generata automaticamente">
            <a:extLst>
              <a:ext uri="{FF2B5EF4-FFF2-40B4-BE49-F238E27FC236}">
                <a16:creationId xmlns:a16="http://schemas.microsoft.com/office/drawing/2014/main" id="{2F24EC34-91A9-48E4-6BA5-2EE3616A9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79" t="12114" r="22556" b="10984"/>
          <a:stretch/>
        </p:blipFill>
        <p:spPr>
          <a:xfrm>
            <a:off x="2274014" y="1111726"/>
            <a:ext cx="4595968" cy="258522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6B21654-8FC7-B0E9-7890-1B520EBD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207" y="1284507"/>
            <a:ext cx="2051213" cy="150927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DDB1A5A-F1CD-4B76-22A1-76D35CE138D4}"/>
              </a:ext>
            </a:extLst>
          </p:cNvPr>
          <p:cNvSpPr txBox="1"/>
          <p:nvPr/>
        </p:nvSpPr>
        <p:spPr>
          <a:xfrm>
            <a:off x="97580" y="1130598"/>
            <a:ext cx="2104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Different</a:t>
            </a:r>
            <a:r>
              <a:rPr lang="it-IT" sz="1200" dirty="0"/>
              <a:t> sub-</a:t>
            </a:r>
            <a:r>
              <a:rPr lang="it-IT" sz="1200" dirty="0" err="1"/>
              <a:t>regions</a:t>
            </a:r>
            <a:endParaRPr lang="it-IT" sz="1200" dirty="0"/>
          </a:p>
          <a:p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Handles </a:t>
            </a:r>
            <a:r>
              <a:rPr lang="it-IT" sz="1200" dirty="0" err="1"/>
              <a:t>turning</a:t>
            </a:r>
            <a:endParaRPr lang="it-IT" sz="1200" dirty="0"/>
          </a:p>
          <a:p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Tells</a:t>
            </a:r>
            <a:r>
              <a:rPr lang="it-IT" sz="1200" dirty="0"/>
              <a:t> </a:t>
            </a:r>
            <a:r>
              <a:rPr lang="it-IT" sz="1200" dirty="0" err="1"/>
              <a:t>you</a:t>
            </a:r>
            <a:r>
              <a:rPr lang="it-IT" sz="1200" dirty="0"/>
              <a:t> </a:t>
            </a:r>
            <a:r>
              <a:rPr lang="it-IT" sz="1200" dirty="0" err="1"/>
              <a:t>what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inside </a:t>
            </a:r>
            <a:r>
              <a:rPr lang="it-IT" sz="1200" dirty="0" err="1"/>
              <a:t>each</a:t>
            </a:r>
            <a:r>
              <a:rPr lang="it-IT" sz="1200" dirty="0"/>
              <a:t> sub-</a:t>
            </a:r>
            <a:r>
              <a:rPr lang="it-IT" sz="1200" dirty="0" err="1"/>
              <a:t>region</a:t>
            </a:r>
            <a:r>
              <a:rPr lang="it-IT" sz="1200" dirty="0"/>
              <a:t> </a:t>
            </a:r>
            <a:br>
              <a:rPr lang="it-IT" sz="1200" dirty="0"/>
            </a:br>
            <a:r>
              <a:rPr lang="it-IT" sz="1200" dirty="0"/>
              <a:t>(and the relative </a:t>
            </a:r>
            <a:r>
              <a:rPr lang="it-IT" sz="1200" dirty="0" err="1"/>
              <a:t>occupied</a:t>
            </a:r>
            <a:r>
              <a:rPr lang="it-IT" sz="1200" dirty="0"/>
              <a:t> area!)</a:t>
            </a:r>
            <a:br>
              <a:rPr lang="it-IT" sz="1200" dirty="0"/>
            </a:br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Blacklist</a:t>
            </a:r>
            <a:r>
              <a:rPr lang="it-IT" sz="1200" dirty="0"/>
              <a:t> of labels</a:t>
            </a: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57D43B6A-CDA4-1307-FF7D-9E356884DC33}"/>
              </a:ext>
            </a:extLst>
          </p:cNvPr>
          <p:cNvSpPr/>
          <p:nvPr/>
        </p:nvSpPr>
        <p:spPr>
          <a:xfrm>
            <a:off x="4409035" y="3779368"/>
            <a:ext cx="325925" cy="7881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7C733A4-CEA0-F7D4-A36F-464154545939}"/>
              </a:ext>
            </a:extLst>
          </p:cNvPr>
          <p:cNvSpPr txBox="1"/>
          <p:nvPr/>
        </p:nvSpPr>
        <p:spPr>
          <a:xfrm>
            <a:off x="3789437" y="4649896"/>
            <a:ext cx="1565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Path</a:t>
            </a:r>
            <a:r>
              <a:rPr lang="it-IT" sz="1200" dirty="0"/>
              <a:t> </a:t>
            </a:r>
            <a:r>
              <a:rPr lang="it-IT" sz="1200" dirty="0" err="1"/>
              <a:t>logic</a:t>
            </a:r>
            <a:r>
              <a:rPr lang="it-IT" sz="1200" dirty="0"/>
              <a:t> </a:t>
            </a:r>
            <a:r>
              <a:rPr lang="it-IT" sz="1200" dirty="0" err="1"/>
              <a:t>algorithm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90062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767165" y="156627"/>
            <a:ext cx="360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LOGIC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020DFB-C262-6DBB-C7D2-659F40A245BE}"/>
              </a:ext>
            </a:extLst>
          </p:cNvPr>
          <p:cNvSpPr txBox="1"/>
          <p:nvPr/>
        </p:nvSpPr>
        <p:spPr>
          <a:xfrm>
            <a:off x="262549" y="659973"/>
            <a:ext cx="33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PATH LOGIC ALGORITHM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59B32F-6D1D-51FE-D466-597FC736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70" y="1107965"/>
            <a:ext cx="2051213" cy="1509273"/>
          </a:xfrm>
          <a:prstGeom prst="rect">
            <a:avLst/>
          </a:prstGeom>
        </p:spPr>
      </p:pic>
      <p:pic>
        <p:nvPicPr>
          <p:cNvPr id="8" name="Immagine 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BE84AC32-BAA9-1A71-99D1-2C1A7874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56" y="735336"/>
            <a:ext cx="5092574" cy="2397361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18C75CB-4B27-622F-D6DD-9C928EAE634A}"/>
              </a:ext>
            </a:extLst>
          </p:cNvPr>
          <p:cNvSpPr/>
          <p:nvPr/>
        </p:nvSpPr>
        <p:spPr>
          <a:xfrm>
            <a:off x="2607398" y="1774479"/>
            <a:ext cx="805758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74E4CF-5F46-A6C7-9B65-EE2DF4AC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73" y="3208592"/>
            <a:ext cx="6039054" cy="8726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F951F1-40F0-28A2-598E-FE931CF83417}"/>
              </a:ext>
            </a:extLst>
          </p:cNvPr>
          <p:cNvSpPr txBox="1"/>
          <p:nvPr/>
        </p:nvSpPr>
        <p:spPr>
          <a:xfrm>
            <a:off x="473903" y="4124372"/>
            <a:ext cx="6418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Different</a:t>
            </a:r>
            <a:r>
              <a:rPr lang="it-IT" sz="1400" dirty="0"/>
              <a:t> weight for </a:t>
            </a:r>
            <a:r>
              <a:rPr lang="it-IT" sz="1400" dirty="0" err="1"/>
              <a:t>each</a:t>
            </a:r>
            <a:r>
              <a:rPr lang="it-IT" sz="1400" dirty="0"/>
              <a:t> sub-</a:t>
            </a:r>
            <a:r>
              <a:rPr lang="it-IT" sz="1400" dirty="0" err="1"/>
              <a:t>region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Sensibility</a:t>
            </a:r>
            <a:r>
              <a:rPr lang="it-IT" sz="1400" dirty="0"/>
              <a:t> </a:t>
            </a:r>
            <a:r>
              <a:rPr lang="it-IT" sz="1400" dirty="0" err="1"/>
              <a:t>factor</a:t>
            </a:r>
            <a:r>
              <a:rPr lang="it-IT" sz="1400" dirty="0"/>
              <a:t> </a:t>
            </a:r>
            <a:r>
              <a:rPr lang="it-IT" sz="1400" dirty="0" err="1"/>
              <a:t>determined</a:t>
            </a:r>
            <a:r>
              <a:rPr lang="it-IT" sz="1400" dirty="0"/>
              <a:t> by the </a:t>
            </a:r>
            <a:r>
              <a:rPr lang="it-IT" sz="1400" dirty="0" err="1"/>
              <a:t>smallest</a:t>
            </a:r>
            <a:r>
              <a:rPr lang="it-IT" sz="1400" dirty="0"/>
              <a:t> </a:t>
            </a:r>
            <a:r>
              <a:rPr lang="it-IT" sz="1400" dirty="0" err="1"/>
              <a:t>object</a:t>
            </a:r>
            <a:r>
              <a:rPr lang="it-IT" sz="1400" dirty="0"/>
              <a:t> in the sub-</a:t>
            </a:r>
            <a:r>
              <a:rPr lang="it-IT" sz="1400" dirty="0" err="1"/>
              <a:t>region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highlight>
                  <a:srgbClr val="FFFF00"/>
                </a:highlight>
              </a:rPr>
              <a:t>The </a:t>
            </a:r>
            <a:r>
              <a:rPr lang="it-IT" sz="1400" dirty="0" err="1">
                <a:highlight>
                  <a:srgbClr val="FFFF00"/>
                </a:highlight>
              </a:rPr>
              <a:t>effectivness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depends</a:t>
            </a:r>
            <a:r>
              <a:rPr lang="it-IT" sz="1400" dirty="0">
                <a:highlight>
                  <a:srgbClr val="FFFF00"/>
                </a:highlight>
              </a:rPr>
              <a:t> on </a:t>
            </a:r>
            <a:r>
              <a:rPr lang="it-IT" sz="1400" dirty="0" err="1">
                <a:highlight>
                  <a:srgbClr val="FFFF00"/>
                </a:highlight>
              </a:rPr>
              <a:t>how</a:t>
            </a:r>
            <a:r>
              <a:rPr lang="it-IT" sz="1400" dirty="0">
                <a:highlight>
                  <a:srgbClr val="FFFF00"/>
                </a:highlight>
              </a:rPr>
              <a:t> </a:t>
            </a:r>
            <a:r>
              <a:rPr lang="it-IT" sz="1400" dirty="0" err="1">
                <a:highlight>
                  <a:srgbClr val="FFFF00"/>
                </a:highlight>
              </a:rPr>
              <a:t>frequently</a:t>
            </a:r>
            <a:r>
              <a:rPr lang="it-IT" sz="1400" dirty="0">
                <a:highlight>
                  <a:srgbClr val="FFFF00"/>
                </a:highlight>
              </a:rPr>
              <a:t> images are </a:t>
            </a:r>
            <a:r>
              <a:rPr lang="it-IT" sz="1400" dirty="0" err="1">
                <a:highlight>
                  <a:srgbClr val="FFFF00"/>
                </a:highlight>
              </a:rPr>
              <a:t>segmented</a:t>
            </a:r>
            <a:r>
              <a:rPr lang="it-IT" sz="1400" dirty="0">
                <a:highlight>
                  <a:srgbClr val="FFFF00"/>
                </a:highlight>
              </a:rPr>
              <a:t> and </a:t>
            </a:r>
            <a:r>
              <a:rPr lang="it-IT" sz="1400" dirty="0" err="1">
                <a:highlight>
                  <a:srgbClr val="FFFF00"/>
                </a:highlight>
              </a:rPr>
              <a:t>feeded</a:t>
            </a:r>
            <a:r>
              <a:rPr lang="it-IT" sz="1400" dirty="0">
                <a:highlight>
                  <a:srgbClr val="FFFF00"/>
                </a:highlight>
              </a:rPr>
              <a:t> to the </a:t>
            </a:r>
            <a:r>
              <a:rPr lang="it-IT" sz="1400" dirty="0" err="1">
                <a:highlight>
                  <a:srgbClr val="FFFF00"/>
                </a:highlight>
              </a:rPr>
              <a:t>algorithm</a:t>
            </a:r>
            <a:endParaRPr lang="it-IT" sz="1400" dirty="0">
              <a:highlight>
                <a:srgbClr val="FFFF00"/>
              </a:highlight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6BBBD10-55CD-CA70-04EA-9A44F576F744}"/>
              </a:ext>
            </a:extLst>
          </p:cNvPr>
          <p:cNvCxnSpPr>
            <a:cxnSpLocks/>
          </p:cNvCxnSpPr>
          <p:nvPr/>
        </p:nvCxnSpPr>
        <p:spPr>
          <a:xfrm flipV="1">
            <a:off x="5209062" y="3833916"/>
            <a:ext cx="0" cy="46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D9667FA-BFD3-884D-2998-A1A7B5E13F21}"/>
              </a:ext>
            </a:extLst>
          </p:cNvPr>
          <p:cNvCxnSpPr/>
          <p:nvPr/>
        </p:nvCxnSpPr>
        <p:spPr>
          <a:xfrm flipH="1">
            <a:off x="4023360" y="4298699"/>
            <a:ext cx="11857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2DAC2AA-1233-3BE9-B9F9-245641896ECD}"/>
              </a:ext>
            </a:extLst>
          </p:cNvPr>
          <p:cNvCxnSpPr>
            <a:cxnSpLocks/>
          </p:cNvCxnSpPr>
          <p:nvPr/>
        </p:nvCxnSpPr>
        <p:spPr>
          <a:xfrm flipV="1">
            <a:off x="7167402" y="3833916"/>
            <a:ext cx="0" cy="68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1F4B369-14A7-E426-FEA7-18E1DF9CACF9}"/>
              </a:ext>
            </a:extLst>
          </p:cNvPr>
          <p:cNvCxnSpPr>
            <a:cxnSpLocks/>
          </p:cNvCxnSpPr>
          <p:nvPr/>
        </p:nvCxnSpPr>
        <p:spPr>
          <a:xfrm flipH="1">
            <a:off x="6565422" y="4523489"/>
            <a:ext cx="601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49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424DFF-3C0A-DD28-1381-DC7842F2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3" y="1252490"/>
            <a:ext cx="5629517" cy="119777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E25E12-8B54-37C4-ED3C-F55EFB99E667}"/>
              </a:ext>
            </a:extLst>
          </p:cNvPr>
          <p:cNvSpPr txBox="1"/>
          <p:nvPr/>
        </p:nvSpPr>
        <p:spPr>
          <a:xfrm>
            <a:off x="473333" y="2914711"/>
            <a:ext cx="67379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Capturing</a:t>
            </a:r>
            <a:r>
              <a:rPr lang="it-IT" dirty="0"/>
              <a:t> the images (PNG) from </a:t>
            </a:r>
            <a:r>
              <a:rPr lang="it-IT" dirty="0" err="1"/>
              <a:t>AirSim</a:t>
            </a:r>
            <a:r>
              <a:rPr lang="it-IT" dirty="0"/>
              <a:t> takes </a:t>
            </a:r>
            <a:r>
              <a:rPr lang="it-IT" dirty="0" err="1"/>
              <a:t>around</a:t>
            </a:r>
            <a:r>
              <a:rPr lang="it-IT" dirty="0"/>
              <a:t> 200ms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Tx</a:t>
            </a:r>
            <a:r>
              <a:rPr lang="it-IT" dirty="0"/>
              <a:t> time to upload the image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Performing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on one single image can take up to 2000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>
                <a:highlight>
                  <a:srgbClr val="FFFF00"/>
                </a:highlight>
              </a:rPr>
              <a:t>( LIMITED BY THE HARDWARE! )</a:t>
            </a:r>
          </a:p>
        </p:txBody>
      </p:sp>
      <p:pic>
        <p:nvPicPr>
          <p:cNvPr id="3" name="Elemento grafico 2" descr="Faccina sorridente con riempimento a tinta unita">
            <a:extLst>
              <a:ext uri="{FF2B5EF4-FFF2-40B4-BE49-F238E27FC236}">
                <a16:creationId xmlns:a16="http://schemas.microsoft.com/office/drawing/2014/main" id="{51806442-9812-3EEF-C376-92FAE7BF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2400" y="3383010"/>
            <a:ext cx="508000" cy="508000"/>
          </a:xfrm>
          <a:prstGeom prst="rect">
            <a:avLst/>
          </a:prstGeom>
        </p:spPr>
      </p:pic>
      <p:pic>
        <p:nvPicPr>
          <p:cNvPr id="12" name="Elemento grafico 11" descr="Faccina triste contorno">
            <a:extLst>
              <a:ext uri="{FF2B5EF4-FFF2-40B4-BE49-F238E27FC236}">
                <a16:creationId xmlns:a16="http://schemas.microsoft.com/office/drawing/2014/main" id="{FF807B2B-063C-7416-FAAC-4ABC68DEF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4315" y="2875010"/>
            <a:ext cx="508000" cy="508000"/>
          </a:xfrm>
          <a:prstGeom prst="rect">
            <a:avLst/>
          </a:prstGeom>
        </p:spPr>
      </p:pic>
      <p:pic>
        <p:nvPicPr>
          <p:cNvPr id="13" name="Elemento grafico 12" descr="Faccina triste contorno">
            <a:extLst>
              <a:ext uri="{FF2B5EF4-FFF2-40B4-BE49-F238E27FC236}">
                <a16:creationId xmlns:a16="http://schemas.microsoft.com/office/drawing/2014/main" id="{9EA8105A-433E-2CFF-9DFC-23D449B10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4315" y="4064824"/>
            <a:ext cx="508000" cy="50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BA35E7-4DE7-C458-76AD-9729D7D5CA78}"/>
              </a:ext>
            </a:extLst>
          </p:cNvPr>
          <p:cNvSpPr txBox="1"/>
          <p:nvPr/>
        </p:nvSpPr>
        <p:spPr>
          <a:xfrm>
            <a:off x="4126329" y="2417861"/>
            <a:ext cx="189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Times in seconds (s)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514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CC2744-46B7-F158-EEBD-518F033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81B3F6-1552-2B05-ED0A-F965F2BC130C}"/>
              </a:ext>
            </a:extLst>
          </p:cNvPr>
          <p:cNvSpPr txBox="1"/>
          <p:nvPr/>
        </p:nvSpPr>
        <p:spPr>
          <a:xfrm>
            <a:off x="2336082" y="197464"/>
            <a:ext cx="447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4A66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424DFF-3C0A-DD28-1381-DC7842F2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30" y="982164"/>
            <a:ext cx="5629517" cy="11977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FDBBA8-1916-272E-A7C1-2D7BA209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81" y="2502969"/>
            <a:ext cx="5629517" cy="120908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5687A9-E50B-A25E-39C6-B6B92C60BBC2}"/>
              </a:ext>
            </a:extLst>
          </p:cNvPr>
          <p:cNvSpPr txBox="1"/>
          <p:nvPr/>
        </p:nvSpPr>
        <p:spPr>
          <a:xfrm>
            <a:off x="266700" y="982164"/>
            <a:ext cx="234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PNG</a:t>
            </a:r>
            <a:br>
              <a:rPr lang="it-IT" dirty="0"/>
            </a:br>
            <a:r>
              <a:rPr lang="it-IT" dirty="0"/>
              <a:t>- no </a:t>
            </a:r>
            <a:r>
              <a:rPr lang="it-IT" dirty="0" err="1"/>
              <a:t>compression</a:t>
            </a:r>
            <a:br>
              <a:rPr lang="it-IT" dirty="0"/>
            </a:br>
            <a:r>
              <a:rPr lang="it-IT" dirty="0"/>
              <a:t>- size: 1000 KB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B3852A-68FF-8060-1B2D-C51142114ED2}"/>
              </a:ext>
            </a:extLst>
          </p:cNvPr>
          <p:cNvSpPr txBox="1"/>
          <p:nvPr/>
        </p:nvSpPr>
        <p:spPr>
          <a:xfrm>
            <a:off x="266700" y="2502969"/>
            <a:ext cx="234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JPEG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 err="1"/>
              <a:t>quality</a:t>
            </a:r>
            <a:r>
              <a:rPr lang="it-IT" dirty="0"/>
              <a:t>: 80%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>
                <a:highlight>
                  <a:srgbClr val="00FF00"/>
                </a:highlight>
              </a:rPr>
              <a:t>size: 100 KB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2CB59E-FB95-EB49-C170-B1998C54F928}"/>
              </a:ext>
            </a:extLst>
          </p:cNvPr>
          <p:cNvSpPr txBox="1"/>
          <p:nvPr/>
        </p:nvSpPr>
        <p:spPr>
          <a:xfrm>
            <a:off x="432517" y="4161336"/>
            <a:ext cx="639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JPEG compression we have significant improvements!</a:t>
            </a:r>
          </a:p>
        </p:txBody>
      </p:sp>
      <p:pic>
        <p:nvPicPr>
          <p:cNvPr id="12" name="Elemento grafico 11" descr="Faccina sorridente con riempimento a tinta unita">
            <a:extLst>
              <a:ext uri="{FF2B5EF4-FFF2-40B4-BE49-F238E27FC236}">
                <a16:creationId xmlns:a16="http://schemas.microsoft.com/office/drawing/2014/main" id="{BBE6243E-58AB-3950-FC99-3297436C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6100" y="4092002"/>
            <a:ext cx="508000" cy="50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B3B0D0B9-02DC-A537-9B21-D65F63535692}"/>
                  </a:ext>
                </a:extLst>
              </p14:cNvPr>
              <p14:cNvContentPartPr/>
              <p14:nvPr/>
            </p14:nvContentPartPr>
            <p14:xfrm>
              <a:off x="6102290" y="2634760"/>
              <a:ext cx="2204280" cy="65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B3B0D0B9-02DC-A537-9B21-D65F63535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8290" y="2526760"/>
                <a:ext cx="23119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4FF1F9A0-534E-C2A7-2F85-B8F4353EEACF}"/>
                  </a:ext>
                </a:extLst>
              </p14:cNvPr>
              <p14:cNvContentPartPr/>
              <p14:nvPr/>
            </p14:nvContentPartPr>
            <p14:xfrm>
              <a:off x="5600450" y="2939680"/>
              <a:ext cx="2365200" cy="38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4FF1F9A0-534E-C2A7-2F85-B8F4353EEA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6810" y="2831680"/>
                <a:ext cx="24728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3B1D74B3-EE97-DA6E-0374-72997163B3AE}"/>
                  </a:ext>
                </a:extLst>
              </p14:cNvPr>
              <p14:cNvContentPartPr/>
              <p14:nvPr/>
            </p14:nvContentPartPr>
            <p14:xfrm>
              <a:off x="6375170" y="3225520"/>
              <a:ext cx="1993680" cy="2664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3B1D74B3-EE97-DA6E-0374-72997163B3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1530" y="3117520"/>
                <a:ext cx="2101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F96868CF-78EA-5A6C-3987-BA5153976B09}"/>
                  </a:ext>
                </a:extLst>
              </p14:cNvPr>
              <p14:cNvContentPartPr/>
              <p14:nvPr/>
            </p14:nvContentPartPr>
            <p14:xfrm>
              <a:off x="5486330" y="3504160"/>
              <a:ext cx="1923840" cy="392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F96868CF-78EA-5A6C-3987-BA5153976B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2330" y="3396520"/>
                <a:ext cx="2031480" cy="254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CC47FC-34EB-C21D-0D6C-A547E2BB45A2}"/>
              </a:ext>
            </a:extLst>
          </p:cNvPr>
          <p:cNvSpPr txBox="1"/>
          <p:nvPr/>
        </p:nvSpPr>
        <p:spPr>
          <a:xfrm>
            <a:off x="6599365" y="658947"/>
            <a:ext cx="189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Times in seconds (s)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98171905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239</TotalTime>
  <Words>673</Words>
  <Application>Microsoft Office PowerPoint</Application>
  <PresentationFormat>Presentazione su schermo (16:9)</PresentationFormat>
  <Paragraphs>183</Paragraphs>
  <Slides>16</Slides>
  <Notes>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8" baseType="lpstr">
      <vt:lpstr>Aptos</vt:lpstr>
      <vt:lpstr>Assistant</vt:lpstr>
      <vt:lpstr>Wingdings 3</vt:lpstr>
      <vt:lpstr>Arial</vt:lpstr>
      <vt:lpstr>Nunito Sans</vt:lpstr>
      <vt:lpstr>Trebuchet MS</vt:lpstr>
      <vt:lpstr>Wingdings</vt:lpstr>
      <vt:lpstr>Symbol</vt:lpstr>
      <vt:lpstr>Times New Roman</vt:lpstr>
      <vt:lpstr>Open Sans</vt:lpstr>
      <vt:lpstr>Cambria Math</vt:lpstr>
      <vt:lpstr>Sfaccettatura</vt:lpstr>
      <vt:lpstr>Collision avoidance simulator in autonomous driving PROJECT SOFTWARE-DEFINED COMMUNICATION SYSTEMS</vt:lpstr>
      <vt:lpstr>Presentazione standard di PowerPoint</vt:lpstr>
      <vt:lpstr>Presentazione standard di PowerPoint</vt:lpstr>
      <vt:lpstr>Presentazione standard di PowerPoint</vt:lpstr>
      <vt:lpstr>Transmission time vs Distance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Gantt Chart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avoidance simulator in autonomous driving Software Defined Project</dc:title>
  <dc:creator>Andrea Conese</dc:creator>
  <cp:lastModifiedBy>Pirovano  Umberto</cp:lastModifiedBy>
  <cp:revision>53</cp:revision>
  <dcterms:modified xsi:type="dcterms:W3CDTF">2024-06-20T08:15:48Z</dcterms:modified>
</cp:coreProperties>
</file>